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72" r:id="rId3"/>
    <p:sldId id="273" r:id="rId4"/>
    <p:sldId id="274" r:id="rId5"/>
    <p:sldId id="276" r:id="rId6"/>
    <p:sldId id="277" r:id="rId7"/>
    <p:sldId id="281" r:id="rId8"/>
    <p:sldId id="291" r:id="rId9"/>
    <p:sldId id="268" r:id="rId10"/>
    <p:sldId id="282" r:id="rId11"/>
    <p:sldId id="283" r:id="rId12"/>
    <p:sldId id="284" r:id="rId13"/>
    <p:sldId id="286" r:id="rId14"/>
    <p:sldId id="290" r:id="rId15"/>
    <p:sldId id="288" r:id="rId16"/>
    <p:sldId id="287" r:id="rId17"/>
    <p:sldId id="28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5A36F-D986-BC67-5DAD-AFD9729EFDA8}" v="9" dt="2024-02-06T16:38:24.144"/>
    <p1510:client id="{B0418664-F94C-4FCC-B244-0653044D4F1D}" v="2" dt="2024-02-06T16:44:07.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C6410-AC4D-4486-83BB-A76751192275}" type="datetimeFigureOut">
              <a:rPr lang="en-GB" smtClean="0"/>
              <a:t>08/02/2024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DCD3D-87EB-4916-BCE3-80444F1BA641}" type="slidenum">
              <a:rPr lang="en-GB" smtClean="0"/>
              <a:t>‹#›</a:t>
            </a:fld>
            <a:endParaRPr lang="en-GB"/>
          </a:p>
        </p:txBody>
      </p:sp>
    </p:spTree>
    <p:extLst>
      <p:ext uri="{BB962C8B-B14F-4D97-AF65-F5344CB8AC3E}">
        <p14:creationId xmlns:p14="http://schemas.microsoft.com/office/powerpoint/2010/main" val="69921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B6359BD-E280-4616-B6CD-CE836E1B5738}" type="slidenum">
              <a:rPr lang="en-GB" smtClean="0"/>
              <a:t>3</a:t>
            </a:fld>
            <a:endParaRPr lang="en-GB"/>
          </a:p>
        </p:txBody>
      </p:sp>
    </p:spTree>
    <p:extLst>
      <p:ext uri="{BB962C8B-B14F-4D97-AF65-F5344CB8AC3E}">
        <p14:creationId xmlns:p14="http://schemas.microsoft.com/office/powerpoint/2010/main" val="20688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Speech bubbles are quotes from our current Y11s about why people should choose sociology</a:t>
            </a:r>
          </a:p>
          <a:p>
            <a:endParaRPr lang="en-US">
              <a:cs typeface="Calibri"/>
            </a:endParaRPr>
          </a:p>
          <a:p>
            <a:r>
              <a:rPr lang="en-US">
                <a:cs typeface="Calibri"/>
              </a:rPr>
              <a:t>Extra info: Reasons to study Sociology: </a:t>
            </a:r>
          </a:p>
          <a:p>
            <a:pPr marL="228600" indent="-228600">
              <a:buAutoNum type="arabicPeriod"/>
            </a:pPr>
            <a:r>
              <a:rPr lang="en-US">
                <a:cs typeface="Calibri"/>
              </a:rPr>
              <a:t>Better understanding of humankind – greater understanding of the complex nature of humans and the society we live in. </a:t>
            </a:r>
          </a:p>
          <a:p>
            <a:pPr marL="228600" indent="-228600">
              <a:buAutoNum type="arabicPeriod"/>
            </a:pPr>
            <a:r>
              <a:rPr lang="en-US">
                <a:cs typeface="Calibri"/>
              </a:rPr>
              <a:t>Broad skillset – the development of critical thinking supports your ability to make rational and carefully considered decisions in the interest of fairness. Develops empathy, communication and leadership skills</a:t>
            </a:r>
          </a:p>
          <a:p>
            <a:pPr marL="228600" indent="-228600">
              <a:buAutoNum type="arabicPeriod"/>
            </a:pPr>
            <a:r>
              <a:rPr lang="en-US">
                <a:cs typeface="Calibri"/>
              </a:rPr>
              <a:t>Helps us to understand and cope with the changes that occur in society – understand why changes happen and gives you the skills to cope with the changes that happen</a:t>
            </a:r>
          </a:p>
        </p:txBody>
      </p:sp>
      <p:sp>
        <p:nvSpPr>
          <p:cNvPr id="4" name="Slide Number Placeholder 3"/>
          <p:cNvSpPr>
            <a:spLocks noGrp="1"/>
          </p:cNvSpPr>
          <p:nvPr>
            <p:ph type="sldNum" sz="quarter" idx="5"/>
          </p:nvPr>
        </p:nvSpPr>
        <p:spPr/>
        <p:txBody>
          <a:bodyPr/>
          <a:lstStyle/>
          <a:p>
            <a:fld id="{2ACDCD3D-87EB-4916-BCE3-80444F1BA641}" type="slidenum">
              <a:rPr lang="en-GB" smtClean="0"/>
              <a:t>8</a:t>
            </a:fld>
            <a:endParaRPr lang="en-GB"/>
          </a:p>
        </p:txBody>
      </p:sp>
    </p:spTree>
    <p:extLst>
      <p:ext uri="{BB962C8B-B14F-4D97-AF65-F5344CB8AC3E}">
        <p14:creationId xmlns:p14="http://schemas.microsoft.com/office/powerpoint/2010/main" val="229383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006544A-2479-4BDB-824C-50FC77241B65}" type="slidenum">
              <a:rPr lang="en-GB" smtClean="0"/>
              <a:t>9</a:t>
            </a:fld>
            <a:endParaRPr lang="en-GB"/>
          </a:p>
        </p:txBody>
      </p:sp>
    </p:spTree>
    <p:extLst>
      <p:ext uri="{BB962C8B-B14F-4D97-AF65-F5344CB8AC3E}">
        <p14:creationId xmlns:p14="http://schemas.microsoft.com/office/powerpoint/2010/main" val="242562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Speech bubbles are quotes from our current Y11s about why people should choose sociology</a:t>
            </a:r>
          </a:p>
          <a:p>
            <a:endParaRPr lang="en-US">
              <a:cs typeface="Calibri"/>
            </a:endParaRPr>
          </a:p>
          <a:p>
            <a:r>
              <a:rPr lang="en-US">
                <a:cs typeface="Calibri"/>
              </a:rPr>
              <a:t>Extra info: Reasons to study Sociology: </a:t>
            </a:r>
          </a:p>
          <a:p>
            <a:pPr marL="228600" indent="-228600">
              <a:buAutoNum type="arabicPeriod"/>
            </a:pPr>
            <a:r>
              <a:rPr lang="en-US">
                <a:cs typeface="Calibri"/>
              </a:rPr>
              <a:t>Better understanding of humankind – greater understanding of the complex nature of humans and the society we live in. </a:t>
            </a:r>
          </a:p>
          <a:p>
            <a:pPr marL="228600" indent="-228600">
              <a:buAutoNum type="arabicPeriod"/>
            </a:pPr>
            <a:r>
              <a:rPr lang="en-US">
                <a:cs typeface="Calibri"/>
              </a:rPr>
              <a:t>Broad skillset – the development of critical thinking supports your ability to make rational and carefully considered decisions in the interest of fairness. Develops empathy, communication and leadership skills</a:t>
            </a:r>
          </a:p>
          <a:p>
            <a:pPr marL="228600" indent="-228600">
              <a:buAutoNum type="arabicPeriod"/>
            </a:pPr>
            <a:r>
              <a:rPr lang="en-US">
                <a:cs typeface="Calibri"/>
              </a:rPr>
              <a:t>Helps us to understand and cope with the changes that occur in society – understand why changes happen and gives you the skills to cope with the changes that happen</a:t>
            </a:r>
          </a:p>
        </p:txBody>
      </p:sp>
      <p:sp>
        <p:nvSpPr>
          <p:cNvPr id="4" name="Slide Number Placeholder 3"/>
          <p:cNvSpPr>
            <a:spLocks noGrp="1"/>
          </p:cNvSpPr>
          <p:nvPr>
            <p:ph type="sldNum" sz="quarter" idx="5"/>
          </p:nvPr>
        </p:nvSpPr>
        <p:spPr/>
        <p:txBody>
          <a:bodyPr/>
          <a:lstStyle/>
          <a:p>
            <a:fld id="{2ACDCD3D-87EB-4916-BCE3-80444F1BA641}" type="slidenum">
              <a:rPr lang="en-GB" smtClean="0"/>
              <a:t>11</a:t>
            </a:fld>
            <a:endParaRPr lang="en-GB"/>
          </a:p>
        </p:txBody>
      </p:sp>
    </p:spTree>
    <p:extLst>
      <p:ext uri="{BB962C8B-B14F-4D97-AF65-F5344CB8AC3E}">
        <p14:creationId xmlns:p14="http://schemas.microsoft.com/office/powerpoint/2010/main" val="37107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111E71-D3A8-4510-87DC-0CF3E287CA44}"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125286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11E71-D3A8-4510-87DC-0CF3E287CA44}"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386277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11E71-D3A8-4510-87DC-0CF3E287CA44}"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194638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11E71-D3A8-4510-87DC-0CF3E287CA44}"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300577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11E71-D3A8-4510-87DC-0CF3E287CA44}"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70679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111E71-D3A8-4510-87DC-0CF3E287CA44}"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1494781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111E71-D3A8-4510-87DC-0CF3E287CA44}" type="datetimeFigureOut">
              <a:rPr lang="en-GB" smtClean="0"/>
              <a:t>08/02/2024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335200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111E71-D3A8-4510-87DC-0CF3E287CA44}" type="datetimeFigureOut">
              <a:rPr lang="en-GB" smtClean="0"/>
              <a:t>08/02/2024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386103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11E71-D3A8-4510-87DC-0CF3E287CA44}" type="datetimeFigureOut">
              <a:rPr lang="en-GB" smtClean="0"/>
              <a:t>08/02/2024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17292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111E71-D3A8-4510-87DC-0CF3E287CA44}"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20544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111E71-D3A8-4510-87DC-0CF3E287CA44}"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47DE7E-AABE-4530-8B2B-44905D6626F4}" type="slidenum">
              <a:rPr lang="en-GB" smtClean="0"/>
              <a:t>‹#›</a:t>
            </a:fld>
            <a:endParaRPr lang="en-GB"/>
          </a:p>
        </p:txBody>
      </p:sp>
    </p:spTree>
    <p:extLst>
      <p:ext uri="{BB962C8B-B14F-4D97-AF65-F5344CB8AC3E}">
        <p14:creationId xmlns:p14="http://schemas.microsoft.com/office/powerpoint/2010/main" val="181656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11E71-D3A8-4510-87DC-0CF3E287CA44}" type="datetimeFigureOut">
              <a:rPr lang="en-GB" smtClean="0"/>
              <a:t>08/02/2024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7DE7E-AABE-4530-8B2B-44905D6626F4}" type="slidenum">
              <a:rPr lang="en-GB" smtClean="0"/>
              <a:t>‹#›</a:t>
            </a:fld>
            <a:endParaRPr lang="en-GB"/>
          </a:p>
        </p:txBody>
      </p:sp>
    </p:spTree>
    <p:extLst>
      <p:ext uri="{BB962C8B-B14F-4D97-AF65-F5344CB8AC3E}">
        <p14:creationId xmlns:p14="http://schemas.microsoft.com/office/powerpoint/2010/main" val="3139768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09515"/>
            <a:ext cx="6858000" cy="1790700"/>
          </a:xfrm>
        </p:spPr>
        <p:txBody>
          <a:bodyPr>
            <a:normAutofit fontScale="90000"/>
          </a:bodyPr>
          <a:lstStyle/>
          <a:p>
            <a:r>
              <a:rPr lang="en-GB">
                <a:solidFill>
                  <a:schemeClr val="accent4"/>
                </a:solidFill>
                <a:latin typeface="Arial" panose="020B0604020202020204" pitchFamily="34" charset="0"/>
                <a:cs typeface="Arial" panose="020B0604020202020204" pitchFamily="34" charset="0"/>
              </a:rPr>
              <a:t>Year 8 Options  Information Evening</a:t>
            </a:r>
          </a:p>
        </p:txBody>
      </p:sp>
      <p:sp>
        <p:nvSpPr>
          <p:cNvPr id="3" name="Subtitle 2"/>
          <p:cNvSpPr>
            <a:spLocks noGrp="1"/>
          </p:cNvSpPr>
          <p:nvPr>
            <p:ph type="subTitle" idx="1"/>
          </p:nvPr>
        </p:nvSpPr>
        <p:spPr>
          <a:xfrm>
            <a:off x="1143000" y="4421225"/>
            <a:ext cx="6858000" cy="1241822"/>
          </a:xfrm>
        </p:spPr>
        <p:txBody>
          <a:bodyPr>
            <a:normAutofit/>
          </a:bodyPr>
          <a:lstStyle/>
          <a:p>
            <a:r>
              <a:rPr lang="en-GB" sz="3600">
                <a:solidFill>
                  <a:schemeClr val="bg1"/>
                </a:solidFill>
                <a:latin typeface="Arial" panose="020B0604020202020204" pitchFamily="34" charset="0"/>
                <a:cs typeface="Arial" panose="020B0604020202020204" pitchFamily="34" charset="0"/>
              </a:rPr>
              <a:t>6</a:t>
            </a:r>
            <a:r>
              <a:rPr lang="en-GB" sz="3600" baseline="30000">
                <a:solidFill>
                  <a:schemeClr val="bg1"/>
                </a:solidFill>
                <a:latin typeface="Arial" panose="020B0604020202020204" pitchFamily="34" charset="0"/>
                <a:cs typeface="Arial" panose="020B0604020202020204" pitchFamily="34" charset="0"/>
              </a:rPr>
              <a:t>th</a:t>
            </a:r>
            <a:r>
              <a:rPr lang="en-GB" sz="3600">
                <a:solidFill>
                  <a:schemeClr val="bg1"/>
                </a:solidFill>
                <a:latin typeface="Arial" panose="020B0604020202020204" pitchFamily="34" charset="0"/>
                <a:cs typeface="Arial" panose="020B0604020202020204" pitchFamily="34" charset="0"/>
              </a:rPr>
              <a:t> February 2024</a:t>
            </a:r>
          </a:p>
        </p:txBody>
      </p:sp>
    </p:spTree>
    <p:extLst>
      <p:ext uri="{BB962C8B-B14F-4D97-AF65-F5344CB8AC3E}">
        <p14:creationId xmlns:p14="http://schemas.microsoft.com/office/powerpoint/2010/main" val="297283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628650" y="498586"/>
            <a:ext cx="7886700" cy="1325563"/>
          </a:xfrm>
        </p:spPr>
        <p:txBody>
          <a:bodyPr>
            <a:normAutofit/>
          </a:bodyPr>
          <a:lstStyle/>
          <a:p>
            <a:pPr algn="ctr"/>
            <a:r>
              <a:rPr lang="en-GB" sz="3400">
                <a:solidFill>
                  <a:schemeClr val="accent4">
                    <a:lumMod val="40000"/>
                    <a:lumOff val="60000"/>
                  </a:schemeClr>
                </a:solidFill>
              </a:rPr>
              <a:t>Business Studies</a:t>
            </a:r>
          </a:p>
        </p:txBody>
      </p:sp>
      <p:sp>
        <p:nvSpPr>
          <p:cNvPr id="9" name="Content Placeholder 8">
            <a:extLst>
              <a:ext uri="{FF2B5EF4-FFF2-40B4-BE49-F238E27FC236}">
                <a16:creationId xmlns:a16="http://schemas.microsoft.com/office/drawing/2014/main" id="{064485B6-AEE7-73B4-79AE-A1879B512D22}"/>
              </a:ext>
            </a:extLst>
          </p:cNvPr>
          <p:cNvSpPr>
            <a:spLocks noGrp="1"/>
          </p:cNvSpPr>
          <p:nvPr>
            <p:ph idx="1"/>
          </p:nvPr>
        </p:nvSpPr>
        <p:spPr>
          <a:xfrm>
            <a:off x="3021972" y="1610978"/>
            <a:ext cx="5493378" cy="4608915"/>
          </a:xfrm>
        </p:spPr>
        <p:txBody>
          <a:bodyPr vert="horz" lIns="91440" tIns="45720" rIns="91440" bIns="45720" rtlCol="0" anchor="t">
            <a:noAutofit/>
          </a:bodyPr>
          <a:lstStyle/>
          <a:p>
            <a:pPr marL="0" indent="0">
              <a:buNone/>
            </a:pPr>
            <a:r>
              <a:rPr lang="en-GB" sz="2400">
                <a:solidFill>
                  <a:srgbClr val="FFFFFF"/>
                </a:solidFill>
                <a:cs typeface="Calibri"/>
              </a:rPr>
              <a:t>Business is hugely relevant to ‘real life’ – we are all customers and we will all work in a business organisation during our lifetime.</a:t>
            </a:r>
            <a:endParaRPr lang="en-GB" sz="2400">
              <a:cs typeface="Calibri" panose="020F0502020204030204"/>
            </a:endParaRPr>
          </a:p>
          <a:p>
            <a:pPr marL="0" indent="0">
              <a:buNone/>
            </a:pPr>
            <a:r>
              <a:rPr lang="en-GB" sz="2400">
                <a:solidFill>
                  <a:srgbClr val="FFFFFF"/>
                </a:solidFill>
                <a:cs typeface="Calibri"/>
              </a:rPr>
              <a:t>We study the nature of business activity, influences on business, finance, marketing and human resources, and how these help with the decisions firms make and, ultimately, business success.</a:t>
            </a:r>
            <a:endParaRPr lang="en-GB" sz="2400">
              <a:cs typeface="Calibri" panose="020F0502020204030204"/>
            </a:endParaRPr>
          </a:p>
          <a:p>
            <a:pPr marL="0" indent="0">
              <a:buNone/>
            </a:pPr>
            <a:r>
              <a:rPr lang="en-GB" sz="2400">
                <a:solidFill>
                  <a:srgbClr val="FFFFFF"/>
                </a:solidFill>
                <a:cs typeface="Calibri"/>
              </a:rPr>
              <a:t>At the end of Year 11 you will be assessed by two examinations.</a:t>
            </a:r>
            <a:endParaRPr lang="en-GB" sz="2400">
              <a:cs typeface="Calibri" panose="020F0502020204030204"/>
            </a:endParaRPr>
          </a:p>
          <a:p>
            <a:pPr marL="0" indent="0">
              <a:buNone/>
            </a:pPr>
            <a:r>
              <a:rPr lang="en-GB" sz="2400">
                <a:solidFill>
                  <a:srgbClr val="FFFFFF"/>
                </a:solidFill>
                <a:cs typeface="Calibri"/>
              </a:rPr>
              <a:t>Please contact </a:t>
            </a:r>
            <a:r>
              <a:rPr lang="en-GB" sz="2400">
                <a:solidFill>
                  <a:srgbClr val="FFC000"/>
                </a:solidFill>
                <a:cs typeface="Calibri"/>
              </a:rPr>
              <a:t>Mr </a:t>
            </a:r>
            <a:r>
              <a:rPr lang="en-GB" sz="2400" err="1">
                <a:solidFill>
                  <a:srgbClr val="FFC000"/>
                </a:solidFill>
                <a:cs typeface="Calibri"/>
              </a:rPr>
              <a:t>Tedds</a:t>
            </a:r>
            <a:r>
              <a:rPr lang="en-GB" sz="2400">
                <a:solidFill>
                  <a:srgbClr val="FFC000"/>
                </a:solidFill>
                <a:cs typeface="Calibri"/>
              </a:rPr>
              <a:t> </a:t>
            </a:r>
            <a:r>
              <a:rPr lang="en-GB" sz="2400">
                <a:solidFill>
                  <a:srgbClr val="FFFFFF"/>
                </a:solidFill>
                <a:cs typeface="Calibri"/>
              </a:rPr>
              <a:t>if you have any questions.</a:t>
            </a:r>
            <a:endParaRPr lang="en-GB" sz="2400">
              <a:cs typeface="Calibri"/>
            </a:endParaRPr>
          </a:p>
          <a:p>
            <a:endParaRPr lang="en-GB">
              <a:cs typeface="Calibri"/>
            </a:endParaRPr>
          </a:p>
        </p:txBody>
      </p:sp>
      <p:pic>
        <p:nvPicPr>
          <p:cNvPr id="3" name="Picture 2" descr="A person in suit shaking hands with another person&#10;&#10;Description automatically generated">
            <a:extLst>
              <a:ext uri="{FF2B5EF4-FFF2-40B4-BE49-F238E27FC236}">
                <a16:creationId xmlns:a16="http://schemas.microsoft.com/office/drawing/2014/main" id="{901D9894-A689-717C-E9D6-0CE3B3B2286A}"/>
              </a:ext>
            </a:extLst>
          </p:cNvPr>
          <p:cNvPicPr>
            <a:picLocks noChangeAspect="1"/>
          </p:cNvPicPr>
          <p:nvPr/>
        </p:nvPicPr>
        <p:blipFill>
          <a:blip r:embed="rId2"/>
          <a:stretch>
            <a:fillRect/>
          </a:stretch>
        </p:blipFill>
        <p:spPr>
          <a:xfrm>
            <a:off x="318551" y="2552431"/>
            <a:ext cx="2604082" cy="2429278"/>
          </a:xfrm>
          <a:prstGeom prst="rect">
            <a:avLst/>
          </a:prstGeom>
        </p:spPr>
      </p:pic>
    </p:spTree>
    <p:extLst>
      <p:ext uri="{BB962C8B-B14F-4D97-AF65-F5344CB8AC3E}">
        <p14:creationId xmlns:p14="http://schemas.microsoft.com/office/powerpoint/2010/main" val="336129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628650" y="681037"/>
            <a:ext cx="7886700" cy="1325563"/>
          </a:xfrm>
        </p:spPr>
        <p:txBody>
          <a:bodyPr>
            <a:normAutofit/>
          </a:bodyPr>
          <a:lstStyle/>
          <a:p>
            <a:pPr algn="ctr"/>
            <a:r>
              <a:rPr lang="en-GB" sz="3400">
                <a:solidFill>
                  <a:schemeClr val="accent4">
                    <a:lumMod val="40000"/>
                    <a:lumOff val="60000"/>
                  </a:schemeClr>
                </a:solidFill>
              </a:rPr>
              <a:t>Sociology </a:t>
            </a:r>
          </a:p>
        </p:txBody>
      </p:sp>
      <p:sp>
        <p:nvSpPr>
          <p:cNvPr id="3" name="Content Placeholder 2">
            <a:extLst>
              <a:ext uri="{FF2B5EF4-FFF2-40B4-BE49-F238E27FC236}">
                <a16:creationId xmlns:a16="http://schemas.microsoft.com/office/drawing/2014/main" id="{921E5BE1-D655-FD10-6DEC-09D84DB858DA}"/>
              </a:ext>
            </a:extLst>
          </p:cNvPr>
          <p:cNvSpPr>
            <a:spLocks noGrp="1"/>
          </p:cNvSpPr>
          <p:nvPr>
            <p:ph idx="1"/>
          </p:nvPr>
        </p:nvSpPr>
        <p:spPr>
          <a:xfrm>
            <a:off x="3890141" y="3145987"/>
            <a:ext cx="4970078" cy="3651742"/>
          </a:xfrm>
        </p:spPr>
        <p:txBody>
          <a:bodyPr vert="horz" lIns="91440" tIns="45720" rIns="91440" bIns="45720" rtlCol="0" anchor="t">
            <a:normAutofit/>
          </a:bodyPr>
          <a:lstStyle/>
          <a:p>
            <a:r>
              <a:rPr lang="en-GB" sz="2400" b="1">
                <a:solidFill>
                  <a:schemeClr val="bg1"/>
                </a:solidFill>
                <a:cs typeface="Calibri"/>
              </a:rPr>
              <a:t>GCSE Sociology helps students to gain knowledge and understanding of key social structures, processes and issues through the study of families, education, crime and deviance and social stratification</a:t>
            </a:r>
          </a:p>
          <a:p>
            <a:r>
              <a:rPr lang="en-GB" sz="2400" b="1">
                <a:solidFill>
                  <a:schemeClr val="bg1"/>
                </a:solidFill>
                <a:cs typeface="Calibri"/>
              </a:rPr>
              <a:t>At the end of Year 11, you will be assessed by two examinations</a:t>
            </a:r>
          </a:p>
          <a:p>
            <a:r>
              <a:rPr lang="en-GB" sz="2400" b="1">
                <a:solidFill>
                  <a:schemeClr val="bg1"/>
                </a:solidFill>
                <a:cs typeface="Calibri"/>
              </a:rPr>
              <a:t>If you have any questions, please contact </a:t>
            </a:r>
            <a:r>
              <a:rPr lang="en-GB" sz="2400" b="1">
                <a:solidFill>
                  <a:srgbClr val="FFC533"/>
                </a:solidFill>
                <a:cs typeface="Calibri"/>
              </a:rPr>
              <a:t>Miss White</a:t>
            </a:r>
          </a:p>
        </p:txBody>
      </p:sp>
      <p:sp>
        <p:nvSpPr>
          <p:cNvPr id="5" name="Speech Bubble: Rectangle with Corners Rounded 4">
            <a:extLst>
              <a:ext uri="{FF2B5EF4-FFF2-40B4-BE49-F238E27FC236}">
                <a16:creationId xmlns:a16="http://schemas.microsoft.com/office/drawing/2014/main" id="{825A34E6-1BA5-7123-850A-64EB09B015DB}"/>
              </a:ext>
            </a:extLst>
          </p:cNvPr>
          <p:cNvSpPr/>
          <p:nvPr/>
        </p:nvSpPr>
        <p:spPr>
          <a:xfrm>
            <a:off x="354723" y="1714499"/>
            <a:ext cx="3340318" cy="1714499"/>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ea typeface="+mn-lt"/>
                <a:cs typeface="+mn-lt"/>
              </a:rPr>
              <a:t>The content is enjoyable and incredibly relevant to modern society, and it gives us a better understanding of the social world</a:t>
            </a:r>
            <a:endParaRPr lang="en-US" sz="2000" b="1">
              <a:solidFill>
                <a:schemeClr val="tx1"/>
              </a:solidFill>
              <a:ea typeface="+mn-lt"/>
              <a:cs typeface="+mn-lt"/>
            </a:endParaRPr>
          </a:p>
        </p:txBody>
      </p:sp>
      <p:sp>
        <p:nvSpPr>
          <p:cNvPr id="6" name="Speech Bubble: Rectangle with Corners Rounded 5">
            <a:extLst>
              <a:ext uri="{FF2B5EF4-FFF2-40B4-BE49-F238E27FC236}">
                <a16:creationId xmlns:a16="http://schemas.microsoft.com/office/drawing/2014/main" id="{A0C69415-6F25-396C-3E52-E8689F19C4A3}"/>
              </a:ext>
            </a:extLst>
          </p:cNvPr>
          <p:cNvSpPr/>
          <p:nvPr/>
        </p:nvSpPr>
        <p:spPr>
          <a:xfrm>
            <a:off x="354723" y="3823137"/>
            <a:ext cx="3340318" cy="2561895"/>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ea typeface="+mn-lt"/>
                <a:cs typeface="+mn-lt"/>
              </a:rPr>
              <a:t>Sociology teaches students the ins and outs of society in ways they may have previously not noticed and inspires a desire to understand others and their reasons for thinking/doing things</a:t>
            </a:r>
            <a:endParaRPr lang="en-US" sz="2000">
              <a:solidFill>
                <a:schemeClr val="tx1"/>
              </a:solidFill>
            </a:endParaRPr>
          </a:p>
        </p:txBody>
      </p:sp>
      <p:sp>
        <p:nvSpPr>
          <p:cNvPr id="7" name="Speech Bubble: Rectangle with Corners Rounded 6">
            <a:extLst>
              <a:ext uri="{FF2B5EF4-FFF2-40B4-BE49-F238E27FC236}">
                <a16:creationId xmlns:a16="http://schemas.microsoft.com/office/drawing/2014/main" id="{FD415FDE-8345-6E95-4634-EE5600B960DB}"/>
              </a:ext>
            </a:extLst>
          </p:cNvPr>
          <p:cNvSpPr/>
          <p:nvPr/>
        </p:nvSpPr>
        <p:spPr>
          <a:xfrm>
            <a:off x="3892111" y="1714498"/>
            <a:ext cx="4966135" cy="1172560"/>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ea typeface="+mn-lt"/>
                <a:cs typeface="+mn-lt"/>
              </a:rPr>
              <a:t>If you're interested in exploring human behaviour and making a difference in society, then Sociology is a fantastic choice</a:t>
            </a:r>
            <a:endParaRPr lang="en-US" sz="2000">
              <a:solidFill>
                <a:schemeClr val="tx1"/>
              </a:solidFill>
              <a:cs typeface="Calibri"/>
            </a:endParaRPr>
          </a:p>
        </p:txBody>
      </p:sp>
    </p:spTree>
    <p:extLst>
      <p:ext uri="{BB962C8B-B14F-4D97-AF65-F5344CB8AC3E}">
        <p14:creationId xmlns:p14="http://schemas.microsoft.com/office/powerpoint/2010/main" val="142162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542386" y="271282"/>
            <a:ext cx="7886700" cy="1325563"/>
          </a:xfrm>
        </p:spPr>
        <p:txBody>
          <a:bodyPr>
            <a:normAutofit/>
          </a:bodyPr>
          <a:lstStyle/>
          <a:p>
            <a:pPr algn="ctr"/>
            <a:r>
              <a:rPr lang="en-GB" sz="3400">
                <a:solidFill>
                  <a:schemeClr val="accent4">
                    <a:lumMod val="40000"/>
                    <a:lumOff val="60000"/>
                  </a:schemeClr>
                </a:solidFill>
              </a:rPr>
              <a:t>Art </a:t>
            </a:r>
          </a:p>
        </p:txBody>
      </p:sp>
      <p:sp>
        <p:nvSpPr>
          <p:cNvPr id="3" name="Content Placeholder 2">
            <a:extLst>
              <a:ext uri="{FF2B5EF4-FFF2-40B4-BE49-F238E27FC236}">
                <a16:creationId xmlns:a16="http://schemas.microsoft.com/office/drawing/2014/main" id="{921E5BE1-D655-FD10-6DEC-09D84DB858DA}"/>
              </a:ext>
            </a:extLst>
          </p:cNvPr>
          <p:cNvSpPr>
            <a:spLocks noGrp="1"/>
          </p:cNvSpPr>
          <p:nvPr>
            <p:ph idx="1"/>
          </p:nvPr>
        </p:nvSpPr>
        <p:spPr>
          <a:xfrm>
            <a:off x="714914" y="1254125"/>
            <a:ext cx="7886700" cy="4351338"/>
          </a:xfrm>
        </p:spPr>
        <p:txBody>
          <a:bodyPr vert="horz" lIns="91440" tIns="45720" rIns="91440" bIns="45720" rtlCol="0" anchor="t">
            <a:normAutofit/>
          </a:bodyPr>
          <a:lstStyle/>
          <a:p>
            <a:pPr marL="0" indent="0">
              <a:buNone/>
            </a:pPr>
            <a:r>
              <a:rPr lang="en-GB" sz="2400">
                <a:solidFill>
                  <a:schemeClr val="bg1"/>
                </a:solidFill>
                <a:latin typeface="Calibri Light"/>
                <a:cs typeface="Calibri Light"/>
              </a:rPr>
              <a:t>GCSE Art will develop your skills in written communication, creativity, collaboration, personal organisation, historical/ contemporary knowledge and skills. </a:t>
            </a:r>
            <a:endParaRPr lang="en-US" sz="2400">
              <a:solidFill>
                <a:schemeClr val="bg1"/>
              </a:solidFill>
              <a:latin typeface="Calibri Light"/>
              <a:cs typeface="Calibri"/>
            </a:endParaRPr>
          </a:p>
          <a:p>
            <a:pPr marL="0" indent="0">
              <a:buNone/>
            </a:pPr>
            <a:r>
              <a:rPr lang="en-GB" sz="2400">
                <a:solidFill>
                  <a:schemeClr val="bg1"/>
                </a:solidFill>
                <a:latin typeface="Calibri Light"/>
                <a:cs typeface="Calibri Light"/>
              </a:rPr>
              <a:t>60% coursework and 40% exam (all project based assessments)</a:t>
            </a:r>
            <a:endParaRPr lang="en-US" sz="2400">
              <a:solidFill>
                <a:schemeClr val="bg1"/>
              </a:solidFill>
              <a:latin typeface="Calibri Light"/>
              <a:cs typeface="Calibri Light"/>
            </a:endParaRPr>
          </a:p>
          <a:p>
            <a:pPr marL="0" indent="0">
              <a:buNone/>
            </a:pPr>
            <a:r>
              <a:rPr lang="en-GB" sz="2400">
                <a:solidFill>
                  <a:schemeClr val="bg1"/>
                </a:solidFill>
                <a:latin typeface="Calibri Light"/>
                <a:cs typeface="Calibri Light"/>
              </a:rPr>
              <a:t>Art can lead to jobs in one of the fastest growing industries such as architecture,  games design, photography, illustration, museums and so much... more...</a:t>
            </a:r>
          </a:p>
        </p:txBody>
      </p:sp>
      <p:pic>
        <p:nvPicPr>
          <p:cNvPr id="4" name="101_0035">
            <a:hlinkClick r:id="" action="ppaction://media"/>
            <a:extLst>
              <a:ext uri="{FF2B5EF4-FFF2-40B4-BE49-F238E27FC236}">
                <a16:creationId xmlns:a16="http://schemas.microsoft.com/office/drawing/2014/main" id="{BEA59472-CF61-40EE-BF83-93745E67E2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523" y="4338188"/>
            <a:ext cx="3983248" cy="2246822"/>
          </a:xfrm>
          <a:prstGeom prst="rect">
            <a:avLst/>
          </a:prstGeom>
        </p:spPr>
      </p:pic>
      <p:sp>
        <p:nvSpPr>
          <p:cNvPr id="5" name="TextBox 4">
            <a:extLst>
              <a:ext uri="{FF2B5EF4-FFF2-40B4-BE49-F238E27FC236}">
                <a16:creationId xmlns:a16="http://schemas.microsoft.com/office/drawing/2014/main" id="{9C613220-278E-D17F-3B01-5A184924F2FC}"/>
              </a:ext>
            </a:extLst>
          </p:cNvPr>
          <p:cNvSpPr txBox="1"/>
          <p:nvPr/>
        </p:nvSpPr>
        <p:spPr>
          <a:xfrm>
            <a:off x="5121934" y="4434516"/>
            <a:ext cx="311359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2"/>
                </a:solidFill>
                <a:cs typeface="Calibri"/>
              </a:rPr>
              <a:t>Our year 13 student Daisy talks about Art in her own words. She had to make a choice when she was in year 8 too and she explains why she thinks it was right for her.</a:t>
            </a:r>
          </a:p>
        </p:txBody>
      </p:sp>
      <p:sp>
        <p:nvSpPr>
          <p:cNvPr id="6" name="TextBox 5">
            <a:extLst>
              <a:ext uri="{FF2B5EF4-FFF2-40B4-BE49-F238E27FC236}">
                <a16:creationId xmlns:a16="http://schemas.microsoft.com/office/drawing/2014/main" id="{A0D2614C-1BCA-7B91-13A8-EDFC2F4DA628}"/>
              </a:ext>
            </a:extLst>
          </p:cNvPr>
          <p:cNvSpPr txBox="1"/>
          <p:nvPr/>
        </p:nvSpPr>
        <p:spPr>
          <a:xfrm>
            <a:off x="4372468" y="6183038"/>
            <a:ext cx="4850358"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Please contact Mrs Reeve if you have any further questions- ines.reeve@st-pauls.org.uk</a:t>
            </a:r>
            <a:endParaRPr lang="en-GB"/>
          </a:p>
        </p:txBody>
      </p:sp>
    </p:spTree>
    <p:extLst>
      <p:ext uri="{BB962C8B-B14F-4D97-AF65-F5344CB8AC3E}">
        <p14:creationId xmlns:p14="http://schemas.microsoft.com/office/powerpoint/2010/main" val="18603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628650" y="414994"/>
            <a:ext cx="7886700" cy="1552193"/>
          </a:xfrm>
        </p:spPr>
        <p:txBody>
          <a:bodyPr>
            <a:normAutofit/>
          </a:bodyPr>
          <a:lstStyle/>
          <a:p>
            <a:pPr algn="ctr"/>
            <a:r>
              <a:rPr lang="en-GB" sz="3400">
                <a:solidFill>
                  <a:schemeClr val="accent4">
                    <a:lumMod val="40000"/>
                    <a:lumOff val="60000"/>
                  </a:schemeClr>
                </a:solidFill>
              </a:rPr>
              <a:t>Drama</a:t>
            </a:r>
            <a:br>
              <a:rPr lang="en-GB" sz="3400">
                <a:solidFill>
                  <a:schemeClr val="accent4">
                    <a:lumMod val="40000"/>
                    <a:lumOff val="60000"/>
                  </a:schemeClr>
                </a:solidFill>
              </a:rPr>
            </a:br>
            <a:r>
              <a:rPr lang="en-GB" sz="3400">
                <a:solidFill>
                  <a:schemeClr val="accent4">
                    <a:lumMod val="40000"/>
                    <a:lumOff val="60000"/>
                  </a:schemeClr>
                </a:solidFill>
              </a:rPr>
              <a:t> </a:t>
            </a:r>
          </a:p>
        </p:txBody>
      </p:sp>
      <p:pic>
        <p:nvPicPr>
          <p:cNvPr id="4" name="Content Placeholder 3">
            <a:extLst>
              <a:ext uri="{FF2B5EF4-FFF2-40B4-BE49-F238E27FC236}">
                <a16:creationId xmlns:a16="http://schemas.microsoft.com/office/drawing/2014/main" id="{3CDE70BD-21F0-6871-9928-C1330FB89B3B}"/>
              </a:ext>
            </a:extLst>
          </p:cNvPr>
          <p:cNvPicPr>
            <a:picLocks noGrp="1" noChangeAspect="1"/>
          </p:cNvPicPr>
          <p:nvPr>
            <p:ph idx="1"/>
          </p:nvPr>
        </p:nvPicPr>
        <p:blipFill>
          <a:blip r:embed="rId2"/>
          <a:stretch>
            <a:fillRect/>
          </a:stretch>
        </p:blipFill>
        <p:spPr>
          <a:xfrm>
            <a:off x="2458435" y="173229"/>
            <a:ext cx="1428750" cy="1428750"/>
          </a:xfrm>
        </p:spPr>
      </p:pic>
      <p:sp>
        <p:nvSpPr>
          <p:cNvPr id="5" name="Rectangle 4">
            <a:extLst>
              <a:ext uri="{FF2B5EF4-FFF2-40B4-BE49-F238E27FC236}">
                <a16:creationId xmlns:a16="http://schemas.microsoft.com/office/drawing/2014/main" id="{9DAB38A0-B730-7830-9250-F81E8193AF3F}"/>
              </a:ext>
            </a:extLst>
          </p:cNvPr>
          <p:cNvSpPr/>
          <p:nvPr/>
        </p:nvSpPr>
        <p:spPr>
          <a:xfrm>
            <a:off x="375313" y="1551354"/>
            <a:ext cx="3674845" cy="508226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r>
              <a:rPr lang="en-GB" sz="2400" b="1">
                <a:solidFill>
                  <a:srgbClr val="0070C0"/>
                </a:solidFill>
                <a:ea typeface="+mn-lt"/>
                <a:cs typeface="+mn-lt"/>
              </a:rPr>
              <a:t>The Drama course: </a:t>
            </a:r>
          </a:p>
          <a:p>
            <a:r>
              <a:rPr lang="en-GB" sz="2000" b="1">
                <a:solidFill>
                  <a:schemeClr val="tx1"/>
                </a:solidFill>
                <a:ea typeface="+mn-lt"/>
                <a:cs typeface="+mn-lt"/>
              </a:rPr>
              <a:t>Component 1: </a:t>
            </a:r>
            <a:r>
              <a:rPr lang="en-GB" sz="2000" i="1">
                <a:solidFill>
                  <a:schemeClr val="tx1"/>
                </a:solidFill>
                <a:ea typeface="+mn-lt"/>
                <a:cs typeface="+mn-lt"/>
              </a:rPr>
              <a:t>Devising </a:t>
            </a:r>
            <a:r>
              <a:rPr lang="en-GB" sz="2000">
                <a:solidFill>
                  <a:schemeClr val="tx1"/>
                </a:solidFill>
                <a:ea typeface="+mn-lt"/>
                <a:cs typeface="+mn-lt"/>
              </a:rPr>
              <a:t>– a devised performance supported by a portfolio of written work </a:t>
            </a:r>
            <a:r>
              <a:rPr lang="en-GB" sz="2000" b="1">
                <a:solidFill>
                  <a:srgbClr val="C00000"/>
                </a:solidFill>
                <a:ea typeface="+mn-lt"/>
                <a:cs typeface="+mn-lt"/>
              </a:rPr>
              <a:t>            40%</a:t>
            </a:r>
            <a:endParaRPr lang="en-GB" sz="2000" b="1">
              <a:solidFill>
                <a:srgbClr val="C00000"/>
              </a:solidFill>
              <a:cs typeface="Calibri"/>
            </a:endParaRPr>
          </a:p>
          <a:p>
            <a:r>
              <a:rPr lang="en-GB" sz="2000" b="1">
                <a:solidFill>
                  <a:schemeClr val="tx1"/>
                </a:solidFill>
                <a:ea typeface="+mn-lt"/>
                <a:cs typeface="+mn-lt"/>
              </a:rPr>
              <a:t>Component 2:</a:t>
            </a:r>
            <a:r>
              <a:rPr lang="en-GB" sz="2000" b="1" i="1">
                <a:solidFill>
                  <a:schemeClr val="tx1"/>
                </a:solidFill>
                <a:ea typeface="+mn-lt"/>
                <a:cs typeface="+mn-lt"/>
              </a:rPr>
              <a:t> </a:t>
            </a:r>
            <a:r>
              <a:rPr lang="en-GB" sz="2000" i="1">
                <a:solidFill>
                  <a:schemeClr val="tx1"/>
                </a:solidFill>
                <a:ea typeface="+mn-lt"/>
                <a:cs typeface="+mn-lt"/>
              </a:rPr>
              <a:t>Performance from a text </a:t>
            </a:r>
            <a:r>
              <a:rPr lang="en-GB" sz="2000">
                <a:solidFill>
                  <a:schemeClr val="tx1"/>
                </a:solidFill>
                <a:ea typeface="+mn-lt"/>
                <a:cs typeface="+mn-lt"/>
              </a:rPr>
              <a:t>– a visiting examiner marks you performing 2 extracts from a play text          </a:t>
            </a:r>
            <a:r>
              <a:rPr lang="en-GB" sz="2000" b="1">
                <a:solidFill>
                  <a:srgbClr val="C00000"/>
                </a:solidFill>
                <a:ea typeface="+mn-lt"/>
                <a:cs typeface="+mn-lt"/>
              </a:rPr>
              <a:t>20%</a:t>
            </a:r>
            <a:endParaRPr lang="en-GB" sz="2000" b="1">
              <a:solidFill>
                <a:srgbClr val="C00000"/>
              </a:solidFill>
              <a:cs typeface="Calibri"/>
            </a:endParaRPr>
          </a:p>
          <a:p>
            <a:r>
              <a:rPr lang="en-GB" sz="2000" b="1">
                <a:solidFill>
                  <a:schemeClr val="tx1"/>
                </a:solidFill>
                <a:ea typeface="+mn-lt"/>
                <a:cs typeface="+mn-lt"/>
              </a:rPr>
              <a:t>Component 3: </a:t>
            </a:r>
            <a:r>
              <a:rPr lang="en-GB" sz="2000" i="1">
                <a:solidFill>
                  <a:schemeClr val="tx1"/>
                </a:solidFill>
                <a:ea typeface="+mn-lt"/>
                <a:cs typeface="+mn-lt"/>
              </a:rPr>
              <a:t>Theatre Makers in Practice</a:t>
            </a:r>
            <a:r>
              <a:rPr lang="en-GB" sz="2000">
                <a:solidFill>
                  <a:schemeClr val="tx1"/>
                </a:solidFill>
                <a:ea typeface="+mn-lt"/>
                <a:cs typeface="+mn-lt"/>
              </a:rPr>
              <a:t> – a written exam where you are given an extract from An Inspector Calls to be questioned on and questions on a production you have seen    </a:t>
            </a:r>
            <a:r>
              <a:rPr lang="en-GB" sz="2000" b="1">
                <a:solidFill>
                  <a:srgbClr val="C00000"/>
                </a:solidFill>
                <a:ea typeface="+mn-lt"/>
                <a:cs typeface="+mn-lt"/>
              </a:rPr>
              <a:t>      40%</a:t>
            </a:r>
            <a:endParaRPr lang="en-GB" sz="2000" b="1">
              <a:solidFill>
                <a:srgbClr val="C00000"/>
              </a:solidFill>
              <a:cs typeface="Calibri"/>
            </a:endParaRPr>
          </a:p>
        </p:txBody>
      </p:sp>
      <p:sp>
        <p:nvSpPr>
          <p:cNvPr id="7" name="Speech Bubble: Rectangle with Corners Rounded 6">
            <a:extLst>
              <a:ext uri="{FF2B5EF4-FFF2-40B4-BE49-F238E27FC236}">
                <a16:creationId xmlns:a16="http://schemas.microsoft.com/office/drawing/2014/main" id="{BF7425FD-77EF-37AD-DC50-052F32028935}"/>
              </a:ext>
            </a:extLst>
          </p:cNvPr>
          <p:cNvSpPr/>
          <p:nvPr/>
        </p:nvSpPr>
        <p:spPr>
          <a:xfrm>
            <a:off x="4394637" y="1133146"/>
            <a:ext cx="4039911" cy="5129306"/>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0070C0"/>
                </a:solidFill>
                <a:ea typeface="+mn-lt"/>
                <a:cs typeface="+mn-lt"/>
              </a:rPr>
              <a:t>Pick Drama if you:</a:t>
            </a:r>
          </a:p>
          <a:p>
            <a:r>
              <a:rPr lang="en-GB">
                <a:solidFill>
                  <a:schemeClr val="tx1"/>
                </a:solidFill>
                <a:latin typeface="Calibri"/>
                <a:ea typeface="+mn-lt"/>
                <a:cs typeface="Arial"/>
              </a:rPr>
              <a:t>•</a:t>
            </a:r>
            <a:r>
              <a:rPr lang="en-GB">
                <a:solidFill>
                  <a:schemeClr val="tx1"/>
                </a:solidFill>
                <a:ea typeface="+mn-lt"/>
                <a:cs typeface="Arial"/>
              </a:rPr>
              <a:t>Want to increase your confidence in presenting in front of others</a:t>
            </a:r>
            <a:endParaRPr lang="en-GB">
              <a:solidFill>
                <a:schemeClr val="tx1"/>
              </a:solidFill>
              <a:cs typeface="Arial"/>
            </a:endParaRPr>
          </a:p>
          <a:p>
            <a:r>
              <a:rPr lang="en-GB">
                <a:solidFill>
                  <a:schemeClr val="tx1"/>
                </a:solidFill>
                <a:latin typeface="Calibri"/>
                <a:ea typeface="+mn-lt"/>
                <a:cs typeface="Arial"/>
              </a:rPr>
              <a:t>•</a:t>
            </a:r>
            <a:r>
              <a:rPr lang="en-GB">
                <a:solidFill>
                  <a:schemeClr val="tx1"/>
                </a:solidFill>
                <a:ea typeface="+mn-lt"/>
                <a:cs typeface="Arial"/>
              </a:rPr>
              <a:t>H</a:t>
            </a:r>
            <a:r>
              <a:rPr lang="en-GB">
                <a:solidFill>
                  <a:schemeClr val="tx1"/>
                </a:solidFill>
                <a:ea typeface="+mn-lt"/>
                <a:cs typeface="+mn-lt"/>
              </a:rPr>
              <a:t>ave an interest in theatre, acting and stagecraft</a:t>
            </a:r>
            <a:endParaRPr lang="en-GB">
              <a:solidFill>
                <a:schemeClr val="tx1"/>
              </a:solidFill>
              <a:cs typeface="Calibri"/>
            </a:endParaRPr>
          </a:p>
          <a:p>
            <a:r>
              <a:rPr lang="en-GB">
                <a:solidFill>
                  <a:schemeClr val="tx1"/>
                </a:solidFill>
                <a:latin typeface="Calibri"/>
                <a:ea typeface="+mn-lt"/>
                <a:cs typeface="Arial"/>
              </a:rPr>
              <a:t>•Want a career that relies heavily on teamwork, selling, analytical thinking and creativity</a:t>
            </a:r>
            <a:endParaRPr lang="en-GB">
              <a:solidFill>
                <a:schemeClr val="tx1"/>
              </a:solidFill>
              <a:cs typeface="Arial"/>
            </a:endParaRPr>
          </a:p>
          <a:p>
            <a:r>
              <a:rPr lang="en-GB">
                <a:solidFill>
                  <a:schemeClr val="tx1"/>
                </a:solidFill>
                <a:latin typeface="Calibri"/>
                <a:ea typeface="+mn-lt"/>
                <a:cs typeface="Arial"/>
              </a:rPr>
              <a:t>•Like to learn in a practical, hands-on way</a:t>
            </a:r>
            <a:endParaRPr lang="en-GB">
              <a:solidFill>
                <a:schemeClr val="tx1"/>
              </a:solidFill>
              <a:cs typeface="Arial"/>
            </a:endParaRPr>
          </a:p>
          <a:p>
            <a:r>
              <a:rPr lang="en-GB">
                <a:solidFill>
                  <a:schemeClr val="tx1"/>
                </a:solidFill>
                <a:latin typeface="Calibri"/>
                <a:ea typeface="+mn-lt"/>
                <a:cs typeface="Arial"/>
              </a:rPr>
              <a:t>•Want to go to the theatre!</a:t>
            </a:r>
            <a:endParaRPr lang="en-GB">
              <a:solidFill>
                <a:schemeClr val="tx1"/>
              </a:solidFill>
              <a:cs typeface="Arial"/>
            </a:endParaRPr>
          </a:p>
          <a:p>
            <a:r>
              <a:rPr lang="en-GB">
                <a:solidFill>
                  <a:schemeClr val="tx1"/>
                </a:solidFill>
                <a:latin typeface="Calibri"/>
                <a:ea typeface="+mn-lt"/>
                <a:cs typeface="Arial"/>
              </a:rPr>
              <a:t>•</a:t>
            </a:r>
            <a:r>
              <a:rPr lang="en-GB">
                <a:solidFill>
                  <a:schemeClr val="tx1"/>
                </a:solidFill>
                <a:ea typeface="+mn-lt"/>
                <a:cs typeface="Calibri"/>
              </a:rPr>
              <a:t>Want</a:t>
            </a:r>
            <a:r>
              <a:rPr lang="en-GB">
                <a:solidFill>
                  <a:schemeClr val="tx1"/>
                </a:solidFill>
                <a:ea typeface="+mn-lt"/>
                <a:cs typeface="+mn-lt"/>
              </a:rPr>
              <a:t> to develop your cross-curricular understanding, particularly with English</a:t>
            </a:r>
          </a:p>
          <a:p>
            <a:r>
              <a:rPr lang="en-GB">
                <a:solidFill>
                  <a:schemeClr val="tx1"/>
                </a:solidFill>
                <a:ea typeface="+mn-lt"/>
                <a:cs typeface="+mn-lt"/>
              </a:rPr>
              <a:t>•Want to explore theatrical elements such as lighting, costume, set design and sound</a:t>
            </a:r>
            <a:endParaRPr lang="en-GB">
              <a:solidFill>
                <a:schemeClr val="tx1"/>
              </a:solidFill>
              <a:cs typeface="Calibri"/>
            </a:endParaRPr>
          </a:p>
        </p:txBody>
      </p:sp>
      <p:sp>
        <p:nvSpPr>
          <p:cNvPr id="13" name="TextBox 12">
            <a:extLst>
              <a:ext uri="{FF2B5EF4-FFF2-40B4-BE49-F238E27FC236}">
                <a16:creationId xmlns:a16="http://schemas.microsoft.com/office/drawing/2014/main" id="{92872577-3289-9CD9-EC52-BEAD7CAE7F46}"/>
              </a:ext>
            </a:extLst>
          </p:cNvPr>
          <p:cNvSpPr txBox="1"/>
          <p:nvPr/>
        </p:nvSpPr>
        <p:spPr>
          <a:xfrm>
            <a:off x="4224666" y="6123917"/>
            <a:ext cx="4850358"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If you have any further questions about Drama, then speak to Miss O'Sullivan or Mrs Dalkin</a:t>
            </a:r>
            <a:endParaRPr lang="en-GB"/>
          </a:p>
        </p:txBody>
      </p:sp>
    </p:spTree>
    <p:extLst>
      <p:ext uri="{BB962C8B-B14F-4D97-AF65-F5344CB8AC3E}">
        <p14:creationId xmlns:p14="http://schemas.microsoft.com/office/powerpoint/2010/main" val="227681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rgbClr val="FFC000"/>
                </a:solidFill>
                <a:latin typeface="Calibri" panose="020F0502020204030204"/>
              </a:rPr>
              <a:t>Drama Lesson Photos </a:t>
            </a:r>
            <a:endParaRPr lang="en-GB"/>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5640" y="1756541"/>
            <a:ext cx="3009677" cy="2006451"/>
          </a:xfrm>
        </p:spPr>
      </p:pic>
      <p:sp>
        <p:nvSpPr>
          <p:cNvPr id="4" name="Slide Number Placeholder 3"/>
          <p:cNvSpPr>
            <a:spLocks noGrp="1"/>
          </p:cNvSpPr>
          <p:nvPr>
            <p:ph type="sldNum" sz="quarter" idx="12"/>
          </p:nvPr>
        </p:nvSpPr>
        <p:spPr/>
        <p:txBody>
          <a:bodyPr/>
          <a:lstStyle/>
          <a:p>
            <a:fld id="{977CFDBA-11F4-4A86-B4B3-60698BD0DDEF}" type="slidenum">
              <a:rPr lang="en-GB" smtClean="0"/>
              <a:t>14</a:t>
            </a:fld>
            <a:endParaRPr lang="en-GB"/>
          </a:p>
        </p:txBody>
      </p:sp>
      <p:sp>
        <p:nvSpPr>
          <p:cNvPr id="5" name="AutoShape 2" descr="Postcards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Postcards Images, Stock Photos &amp; Vectors | Shutte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677" y="1373168"/>
            <a:ext cx="2949322" cy="19662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572" y="4524986"/>
            <a:ext cx="2757427" cy="21964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743" y="3347816"/>
            <a:ext cx="2430016" cy="338881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2961" y="2868955"/>
            <a:ext cx="2719079" cy="181271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147" y="4437113"/>
            <a:ext cx="2239031" cy="22843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917160" y="382832"/>
            <a:ext cx="2421201" cy="262743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4828" y="4036227"/>
            <a:ext cx="2120065" cy="2685249"/>
          </a:xfrm>
          <a:prstGeom prst="rect">
            <a:avLst/>
          </a:prstGeom>
        </p:spPr>
      </p:pic>
    </p:spTree>
    <p:extLst>
      <p:ext uri="{BB962C8B-B14F-4D97-AF65-F5344CB8AC3E}">
        <p14:creationId xmlns:p14="http://schemas.microsoft.com/office/powerpoint/2010/main" val="290347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539969" y="286899"/>
            <a:ext cx="7886700" cy="1325563"/>
          </a:xfrm>
        </p:spPr>
        <p:txBody>
          <a:bodyPr>
            <a:normAutofit/>
          </a:bodyPr>
          <a:lstStyle/>
          <a:p>
            <a:pPr algn="ctr"/>
            <a:r>
              <a:rPr lang="en-GB" sz="3400">
                <a:solidFill>
                  <a:schemeClr val="accent4">
                    <a:lumMod val="40000"/>
                    <a:lumOff val="60000"/>
                  </a:schemeClr>
                </a:solidFill>
              </a:rPr>
              <a:t>PE </a:t>
            </a:r>
          </a:p>
        </p:txBody>
      </p:sp>
      <p:sp>
        <p:nvSpPr>
          <p:cNvPr id="4" name="Speech Bubble: Rectangle with Corners Rounded 3">
            <a:extLst>
              <a:ext uri="{FF2B5EF4-FFF2-40B4-BE49-F238E27FC236}">
                <a16:creationId xmlns:a16="http://schemas.microsoft.com/office/drawing/2014/main" id="{DE8D61E9-17F1-7ABE-102C-1843E498F8F0}"/>
              </a:ext>
            </a:extLst>
          </p:cNvPr>
          <p:cNvSpPr/>
          <p:nvPr/>
        </p:nvSpPr>
        <p:spPr>
          <a:xfrm>
            <a:off x="256189" y="1172559"/>
            <a:ext cx="5173057" cy="4107647"/>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cs typeface="Calibri"/>
              </a:rPr>
              <a:t>If you are interested in the following, then PE might be the option for you.</a:t>
            </a:r>
          </a:p>
          <a:p>
            <a:r>
              <a:rPr lang="en-GB" sz="2000">
                <a:solidFill>
                  <a:schemeClr val="tx1"/>
                </a:solidFill>
                <a:latin typeface="Calibri"/>
                <a:cs typeface="Arial"/>
              </a:rPr>
              <a:t>•</a:t>
            </a:r>
            <a:r>
              <a:rPr lang="en-GB" sz="2000">
                <a:solidFill>
                  <a:schemeClr val="tx1"/>
                </a:solidFill>
                <a:ea typeface="+mn-lt"/>
                <a:cs typeface="Arial"/>
              </a:rPr>
              <a:t>U</a:t>
            </a:r>
            <a:r>
              <a:rPr lang="en-GB" sz="2000">
                <a:solidFill>
                  <a:schemeClr val="tx1"/>
                </a:solidFill>
                <a:ea typeface="+mn-lt"/>
                <a:cs typeface="+mn-lt"/>
              </a:rPr>
              <a:t>nderstanding how our bodies work during exercise and how to progress towards a goal.</a:t>
            </a:r>
            <a:endParaRPr lang="en-GB" sz="2000">
              <a:solidFill>
                <a:schemeClr val="tx1"/>
              </a:solidFill>
              <a:cs typeface="Calibri"/>
            </a:endParaRPr>
          </a:p>
          <a:p>
            <a:r>
              <a:rPr lang="en-GB" sz="2000">
                <a:solidFill>
                  <a:schemeClr val="tx1"/>
                </a:solidFill>
                <a:latin typeface="Calibri"/>
                <a:cs typeface="Arial"/>
              </a:rPr>
              <a:t>•</a:t>
            </a:r>
            <a:r>
              <a:rPr lang="en-GB" sz="2000">
                <a:solidFill>
                  <a:schemeClr val="tx1"/>
                </a:solidFill>
                <a:ea typeface="+mn-lt"/>
                <a:cs typeface="Arial"/>
              </a:rPr>
              <a:t>L</a:t>
            </a:r>
            <a:r>
              <a:rPr lang="en-GB" sz="2000">
                <a:solidFill>
                  <a:schemeClr val="tx1"/>
                </a:solidFill>
                <a:ea typeface="+mn-lt"/>
                <a:cs typeface="+mn-lt"/>
              </a:rPr>
              <a:t>earning a range of practical skills and tactics which can be transferred within a number of sports.</a:t>
            </a:r>
            <a:endParaRPr lang="en-GB" sz="2000">
              <a:solidFill>
                <a:schemeClr val="tx1"/>
              </a:solidFill>
              <a:cs typeface="Calibri"/>
            </a:endParaRPr>
          </a:p>
          <a:p>
            <a:r>
              <a:rPr lang="en-GB" sz="2000">
                <a:solidFill>
                  <a:schemeClr val="tx1"/>
                </a:solidFill>
                <a:latin typeface="Calibri"/>
                <a:cs typeface="Arial"/>
              </a:rPr>
              <a:t>•</a:t>
            </a:r>
            <a:r>
              <a:rPr lang="en-GB" sz="2000">
                <a:solidFill>
                  <a:schemeClr val="tx1"/>
                </a:solidFill>
                <a:ea typeface="+mn-lt"/>
                <a:cs typeface="Arial"/>
              </a:rPr>
              <a:t>T</a:t>
            </a:r>
            <a:r>
              <a:rPr lang="en-GB" sz="2000">
                <a:solidFill>
                  <a:schemeClr val="tx1"/>
                </a:solidFill>
                <a:ea typeface="+mn-lt"/>
                <a:cs typeface="+mn-lt"/>
              </a:rPr>
              <a:t>he opportunity to perform competitively against others.</a:t>
            </a:r>
            <a:endParaRPr lang="en-GB" sz="2000">
              <a:solidFill>
                <a:schemeClr val="tx1"/>
              </a:solidFill>
              <a:cs typeface="Calibri"/>
            </a:endParaRPr>
          </a:p>
          <a:p>
            <a:r>
              <a:rPr lang="en-GB" sz="2000">
                <a:solidFill>
                  <a:schemeClr val="tx1"/>
                </a:solidFill>
                <a:ea typeface="+mn-lt"/>
                <a:cs typeface="Arial"/>
              </a:rPr>
              <a:t>•E</a:t>
            </a:r>
            <a:r>
              <a:rPr lang="en-GB" sz="2000">
                <a:solidFill>
                  <a:schemeClr val="tx1"/>
                </a:solidFill>
                <a:ea typeface="+mn-lt"/>
                <a:cs typeface="+mn-lt"/>
              </a:rPr>
              <a:t>njoy working within a team to achieve an outcome.</a:t>
            </a:r>
            <a:endParaRPr lang="en-GB" sz="2000">
              <a:solidFill>
                <a:schemeClr val="tx1"/>
              </a:solidFill>
            </a:endParaRPr>
          </a:p>
          <a:p>
            <a:pPr algn="ctr"/>
            <a:endParaRPr lang="en-GB" sz="2000" b="1">
              <a:solidFill>
                <a:schemeClr val="tx1"/>
              </a:solidFill>
              <a:cs typeface="Calibri"/>
            </a:endParaRPr>
          </a:p>
        </p:txBody>
      </p:sp>
      <p:sp>
        <p:nvSpPr>
          <p:cNvPr id="6" name="Speech Bubble: Rectangle with Corners Rounded 5">
            <a:extLst>
              <a:ext uri="{FF2B5EF4-FFF2-40B4-BE49-F238E27FC236}">
                <a16:creationId xmlns:a16="http://schemas.microsoft.com/office/drawing/2014/main" id="{05D154DF-45C4-6407-58EE-F379F86AD7E3}"/>
              </a:ext>
            </a:extLst>
          </p:cNvPr>
          <p:cNvSpPr/>
          <p:nvPr/>
        </p:nvSpPr>
        <p:spPr>
          <a:xfrm>
            <a:off x="5547490" y="206922"/>
            <a:ext cx="3340318" cy="4587367"/>
          </a:xfrm>
          <a:prstGeom prst="wedgeRoundRectCallout">
            <a:avLst/>
          </a:prstGeom>
          <a:solidFill>
            <a:srgbClr val="FFC53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ea typeface="+mn-lt"/>
                <a:cs typeface="+mn-lt"/>
              </a:rPr>
              <a:t>If this is you, then you might want to consider selecting PE;</a:t>
            </a:r>
          </a:p>
          <a:p>
            <a:r>
              <a:rPr lang="en-GB" sz="1600">
                <a:solidFill>
                  <a:schemeClr val="tx1"/>
                </a:solidFill>
                <a:latin typeface="Calibri"/>
                <a:ea typeface="+mn-lt"/>
                <a:cs typeface="Arial"/>
              </a:rPr>
              <a:t>•</a:t>
            </a:r>
            <a:r>
              <a:rPr lang="en-GB" sz="1600">
                <a:solidFill>
                  <a:schemeClr val="tx1"/>
                </a:solidFill>
                <a:ea typeface="+mn-lt"/>
                <a:cs typeface="Arial"/>
              </a:rPr>
              <a:t>P</a:t>
            </a:r>
            <a:r>
              <a:rPr lang="en-GB" sz="1600">
                <a:solidFill>
                  <a:schemeClr val="tx1"/>
                </a:solidFill>
                <a:ea typeface="+mn-lt"/>
                <a:cs typeface="+mn-lt"/>
              </a:rPr>
              <a:t>lay at least one sport outside of school or for the school team.</a:t>
            </a:r>
            <a:endParaRPr lang="en-GB" sz="1600">
              <a:solidFill>
                <a:schemeClr val="tx1"/>
              </a:solidFill>
              <a:cs typeface="Calibri"/>
            </a:endParaRPr>
          </a:p>
          <a:p>
            <a:r>
              <a:rPr lang="en-GB" sz="1600">
                <a:solidFill>
                  <a:schemeClr val="tx1"/>
                </a:solidFill>
                <a:latin typeface="Calibri"/>
                <a:ea typeface="+mn-lt"/>
                <a:cs typeface="Arial"/>
              </a:rPr>
              <a:t>•</a:t>
            </a:r>
            <a:r>
              <a:rPr lang="en-GB" sz="1600">
                <a:solidFill>
                  <a:schemeClr val="tx1"/>
                </a:solidFill>
                <a:ea typeface="+mn-lt"/>
                <a:cs typeface="Arial"/>
              </a:rPr>
              <a:t>H</a:t>
            </a:r>
            <a:r>
              <a:rPr lang="en-GB" sz="1600">
                <a:solidFill>
                  <a:schemeClr val="tx1"/>
                </a:solidFill>
                <a:ea typeface="+mn-lt"/>
                <a:cs typeface="+mn-lt"/>
              </a:rPr>
              <a:t>ave an interest in training, diet and preparation for sport.</a:t>
            </a:r>
            <a:endParaRPr lang="en-GB" sz="1600">
              <a:solidFill>
                <a:schemeClr val="tx1"/>
              </a:solidFill>
              <a:cs typeface="Calibri"/>
            </a:endParaRPr>
          </a:p>
          <a:p>
            <a:r>
              <a:rPr lang="en-GB" sz="1600">
                <a:solidFill>
                  <a:schemeClr val="tx1"/>
                </a:solidFill>
                <a:latin typeface="Calibri"/>
                <a:ea typeface="+mn-lt"/>
                <a:cs typeface="Arial"/>
              </a:rPr>
              <a:t>•</a:t>
            </a:r>
            <a:r>
              <a:rPr lang="en-GB" sz="1600">
                <a:solidFill>
                  <a:schemeClr val="tx1"/>
                </a:solidFill>
                <a:ea typeface="+mn-lt"/>
                <a:cs typeface="Arial"/>
              </a:rPr>
              <a:t>I</a:t>
            </a:r>
            <a:r>
              <a:rPr lang="en-GB" sz="1600">
                <a:solidFill>
                  <a:schemeClr val="tx1"/>
                </a:solidFill>
                <a:ea typeface="+mn-lt"/>
                <a:cs typeface="+mn-lt"/>
              </a:rPr>
              <a:t>ntrigued about how the body works within a sporting context.</a:t>
            </a:r>
            <a:endParaRPr lang="en-GB" sz="1600">
              <a:solidFill>
                <a:schemeClr val="tx1"/>
              </a:solidFill>
              <a:cs typeface="Calibri"/>
            </a:endParaRPr>
          </a:p>
          <a:p>
            <a:r>
              <a:rPr lang="en-GB" sz="1600">
                <a:solidFill>
                  <a:schemeClr val="tx1"/>
                </a:solidFill>
                <a:latin typeface="Calibri"/>
                <a:ea typeface="+mn-lt"/>
                <a:cs typeface="Arial"/>
              </a:rPr>
              <a:t>•</a:t>
            </a:r>
            <a:r>
              <a:rPr lang="en-GB" sz="1600">
                <a:solidFill>
                  <a:schemeClr val="tx1"/>
                </a:solidFill>
                <a:ea typeface="+mn-lt"/>
                <a:cs typeface="Arial"/>
              </a:rPr>
              <a:t>A</a:t>
            </a:r>
            <a:r>
              <a:rPr lang="en-GB" sz="1600">
                <a:solidFill>
                  <a:schemeClr val="tx1"/>
                </a:solidFill>
                <a:ea typeface="+mn-lt"/>
                <a:cs typeface="+mn-lt"/>
              </a:rPr>
              <a:t>ble to sustain a good level of physical fitness.</a:t>
            </a:r>
            <a:endParaRPr lang="en-GB" sz="1600">
              <a:solidFill>
                <a:schemeClr val="tx1"/>
              </a:solidFill>
              <a:cs typeface="Calibri"/>
            </a:endParaRPr>
          </a:p>
          <a:p>
            <a:r>
              <a:rPr lang="en-GB" sz="1600">
                <a:solidFill>
                  <a:schemeClr val="tx1"/>
                </a:solidFill>
                <a:latin typeface="Calibri"/>
                <a:ea typeface="+mn-lt"/>
                <a:cs typeface="Arial"/>
              </a:rPr>
              <a:t>•</a:t>
            </a:r>
            <a:r>
              <a:rPr lang="en-GB" sz="1600">
                <a:solidFill>
                  <a:schemeClr val="tx1"/>
                </a:solidFill>
                <a:ea typeface="+mn-lt"/>
                <a:cs typeface="Arial"/>
              </a:rPr>
              <a:t>I</a:t>
            </a:r>
            <a:r>
              <a:rPr lang="en-GB" sz="1600">
                <a:solidFill>
                  <a:schemeClr val="tx1"/>
                </a:solidFill>
                <a:ea typeface="+mn-lt"/>
                <a:cs typeface="+mn-lt"/>
              </a:rPr>
              <a:t>s reflective and can identify strengths and areas to improve in their own and others performances.</a:t>
            </a:r>
            <a:endParaRPr lang="en-GB" sz="1600">
              <a:solidFill>
                <a:schemeClr val="tx1"/>
              </a:solidFill>
              <a:cs typeface="Calibri"/>
            </a:endParaRPr>
          </a:p>
          <a:p>
            <a:r>
              <a:rPr lang="en-GB" sz="1600">
                <a:solidFill>
                  <a:schemeClr val="tx1"/>
                </a:solidFill>
                <a:latin typeface="Calibri"/>
                <a:ea typeface="+mn-lt"/>
                <a:cs typeface="Arial"/>
              </a:rPr>
              <a:t>•</a:t>
            </a:r>
            <a:r>
              <a:rPr lang="en-GB" sz="1600">
                <a:solidFill>
                  <a:schemeClr val="tx1"/>
                </a:solidFill>
                <a:ea typeface="+mn-lt"/>
                <a:cs typeface="Arial"/>
              </a:rPr>
              <a:t>C</a:t>
            </a:r>
            <a:r>
              <a:rPr lang="en-GB" sz="1600">
                <a:solidFill>
                  <a:schemeClr val="tx1"/>
                </a:solidFill>
                <a:ea typeface="+mn-lt"/>
                <a:cs typeface="+mn-lt"/>
              </a:rPr>
              <a:t>an apply knowledge to a wide variety of sporting examples.</a:t>
            </a:r>
            <a:endParaRPr lang="en-GB" sz="1600">
              <a:solidFill>
                <a:schemeClr val="tx1"/>
              </a:solidFill>
            </a:endParaRPr>
          </a:p>
        </p:txBody>
      </p:sp>
      <p:sp>
        <p:nvSpPr>
          <p:cNvPr id="8" name="TextBox 7">
            <a:extLst>
              <a:ext uri="{FF2B5EF4-FFF2-40B4-BE49-F238E27FC236}">
                <a16:creationId xmlns:a16="http://schemas.microsoft.com/office/drawing/2014/main" id="{B2DE366B-49AF-0BC6-0484-F0289EC3C4F6}"/>
              </a:ext>
            </a:extLst>
          </p:cNvPr>
          <p:cNvSpPr txBox="1"/>
          <p:nvPr/>
        </p:nvSpPr>
        <p:spPr>
          <a:xfrm>
            <a:off x="4224666" y="6123917"/>
            <a:ext cx="4850358"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If you have any further questions about PE, then please contact Mr Coates </a:t>
            </a:r>
            <a:endParaRPr lang="en-GB"/>
          </a:p>
        </p:txBody>
      </p:sp>
      <p:pic>
        <p:nvPicPr>
          <p:cNvPr id="9" name="Picture 8" descr="Student Book (OCR GCSE Physical Education): Amazon.co.uk: Hunter, Matthew:  9780198423775: Books">
            <a:extLst>
              <a:ext uri="{FF2B5EF4-FFF2-40B4-BE49-F238E27FC236}">
                <a16:creationId xmlns:a16="http://schemas.microsoft.com/office/drawing/2014/main" id="{A5A0D5BF-CDDC-BA1D-976F-1C8C1E98EB3A}"/>
              </a:ext>
            </a:extLst>
          </p:cNvPr>
          <p:cNvPicPr>
            <a:picLocks noChangeAspect="1"/>
          </p:cNvPicPr>
          <p:nvPr/>
        </p:nvPicPr>
        <p:blipFill rotWithShape="1">
          <a:blip r:embed="rId2"/>
          <a:srcRect l="1202" t="708" r="25852" b="73519"/>
          <a:stretch/>
        </p:blipFill>
        <p:spPr>
          <a:xfrm>
            <a:off x="258489" y="5278820"/>
            <a:ext cx="3590187" cy="1456372"/>
          </a:xfrm>
          <a:prstGeom prst="rect">
            <a:avLst/>
          </a:prstGeom>
        </p:spPr>
      </p:pic>
      <p:pic>
        <p:nvPicPr>
          <p:cNvPr id="10" name="Picture 9" descr="BTEC Tech Award 2022 Sport Student Book">
            <a:extLst>
              <a:ext uri="{FF2B5EF4-FFF2-40B4-BE49-F238E27FC236}">
                <a16:creationId xmlns:a16="http://schemas.microsoft.com/office/drawing/2014/main" id="{108479A9-9D0C-8D48-7A71-40A8BBF66A62}"/>
              </a:ext>
            </a:extLst>
          </p:cNvPr>
          <p:cNvPicPr>
            <a:picLocks noChangeAspect="1"/>
          </p:cNvPicPr>
          <p:nvPr/>
        </p:nvPicPr>
        <p:blipFill rotWithShape="1">
          <a:blip r:embed="rId3"/>
          <a:srcRect l="4944" t="61294" r="36186" b="24492"/>
          <a:stretch/>
        </p:blipFill>
        <p:spPr>
          <a:xfrm>
            <a:off x="3771900" y="4908168"/>
            <a:ext cx="3633555" cy="1106069"/>
          </a:xfrm>
          <a:prstGeom prst="rect">
            <a:avLst/>
          </a:prstGeom>
        </p:spPr>
      </p:pic>
    </p:spTree>
    <p:extLst>
      <p:ext uri="{BB962C8B-B14F-4D97-AF65-F5344CB8AC3E}">
        <p14:creationId xmlns:p14="http://schemas.microsoft.com/office/powerpoint/2010/main" val="173805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5216-1524-A53E-6034-D01158F788CF}"/>
              </a:ext>
            </a:extLst>
          </p:cNvPr>
          <p:cNvSpPr>
            <a:spLocks noGrp="1"/>
          </p:cNvSpPr>
          <p:nvPr>
            <p:ph type="title"/>
          </p:nvPr>
        </p:nvSpPr>
        <p:spPr>
          <a:xfrm>
            <a:off x="628650" y="1263603"/>
            <a:ext cx="7886700" cy="563563"/>
          </a:xfrm>
        </p:spPr>
        <p:txBody>
          <a:bodyPr>
            <a:normAutofit fontScale="90000"/>
          </a:bodyPr>
          <a:lstStyle/>
          <a:p>
            <a:pPr algn="ctr"/>
            <a:r>
              <a:rPr lang="en-GB" sz="3400" b="1">
                <a:ea typeface="+mj-lt"/>
                <a:cs typeface="+mj-lt"/>
              </a:rPr>
              <a:t/>
            </a:r>
            <a:br>
              <a:rPr lang="en-GB" sz="3400" b="1">
                <a:ea typeface="+mj-lt"/>
                <a:cs typeface="+mj-lt"/>
              </a:rPr>
            </a:br>
            <a:r>
              <a:rPr lang="en-GB" sz="3400" b="1">
                <a:ea typeface="+mj-lt"/>
                <a:cs typeface="+mj-lt"/>
              </a:rPr>
              <a:t/>
            </a:r>
            <a:br>
              <a:rPr lang="en-GB" sz="3400" b="1">
                <a:ea typeface="+mj-lt"/>
                <a:cs typeface="+mj-lt"/>
              </a:rPr>
            </a:br>
            <a:r>
              <a:rPr lang="en-GB" sz="3400" b="1">
                <a:ea typeface="+mj-lt"/>
                <a:cs typeface="+mj-lt"/>
              </a:rPr>
              <a:t/>
            </a:r>
            <a:br>
              <a:rPr lang="en-GB" sz="3400" b="1">
                <a:ea typeface="+mj-lt"/>
                <a:cs typeface="+mj-lt"/>
              </a:rPr>
            </a:br>
            <a:r>
              <a:rPr lang="en-GB" sz="3400" b="1">
                <a:ea typeface="+mj-lt"/>
                <a:cs typeface="+mj-lt"/>
              </a:rPr>
              <a:t/>
            </a:r>
            <a:br>
              <a:rPr lang="en-GB" sz="3400" b="1">
                <a:ea typeface="+mj-lt"/>
                <a:cs typeface="+mj-lt"/>
              </a:rPr>
            </a:br>
            <a:r>
              <a:rPr lang="en-GB" sz="3400" b="1">
                <a:solidFill>
                  <a:srgbClr val="FFFF00"/>
                </a:solidFill>
                <a:ea typeface="+mj-lt"/>
                <a:cs typeface="+mj-lt"/>
              </a:rPr>
              <a:t>MUSIC</a:t>
            </a:r>
          </a:p>
          <a:p>
            <a:endParaRPr lang="en-GB" b="1">
              <a:cs typeface="Calibri Light"/>
            </a:endParaRPr>
          </a:p>
        </p:txBody>
      </p:sp>
      <p:sp>
        <p:nvSpPr>
          <p:cNvPr id="3" name="Content Placeholder 2">
            <a:extLst>
              <a:ext uri="{FF2B5EF4-FFF2-40B4-BE49-F238E27FC236}">
                <a16:creationId xmlns:a16="http://schemas.microsoft.com/office/drawing/2014/main" id="{99890FD4-41CD-82EB-F162-878C111FEC52}"/>
              </a:ext>
            </a:extLst>
          </p:cNvPr>
          <p:cNvSpPr>
            <a:spLocks noGrp="1"/>
          </p:cNvSpPr>
          <p:nvPr>
            <p:ph idx="1"/>
          </p:nvPr>
        </p:nvSpPr>
        <p:spPr>
          <a:xfrm>
            <a:off x="742381" y="1302461"/>
            <a:ext cx="7886700" cy="4351338"/>
          </a:xfrm>
        </p:spPr>
        <p:txBody>
          <a:bodyPr vert="horz" lIns="91440" tIns="45720" rIns="91440" bIns="45720" rtlCol="0" anchor="t">
            <a:normAutofit/>
          </a:bodyPr>
          <a:lstStyle/>
          <a:p>
            <a:pPr>
              <a:buNone/>
            </a:pPr>
            <a:r>
              <a:rPr lang="en-GB" sz="2100" b="1">
                <a:solidFill>
                  <a:srgbClr val="FFFF00"/>
                </a:solidFill>
                <a:ea typeface="+mn-lt"/>
                <a:cs typeface="+mn-lt"/>
              </a:rPr>
              <a:t>“Without music, life would be a mistake” – Friedrich Nietzsche</a:t>
            </a:r>
            <a:endParaRPr lang="en-US" b="1">
              <a:solidFill>
                <a:srgbClr val="FFFF00"/>
              </a:solidFill>
              <a:ea typeface="+mn-lt"/>
              <a:cs typeface="+mn-lt"/>
            </a:endParaRPr>
          </a:p>
          <a:p>
            <a:pPr>
              <a:buNone/>
            </a:pPr>
            <a:endParaRPr lang="en-GB" sz="2100" b="1">
              <a:solidFill>
                <a:srgbClr val="FFFF00"/>
              </a:solidFill>
              <a:cs typeface="Calibri" panose="020F0502020204030204"/>
            </a:endParaRPr>
          </a:p>
          <a:p>
            <a:pPr>
              <a:buNone/>
            </a:pPr>
            <a:endParaRPr lang="en-GB" sz="2100">
              <a:solidFill>
                <a:srgbClr val="FFFF00"/>
              </a:solidFill>
              <a:cs typeface="Calibri" panose="020F0502020204030204"/>
            </a:endParaRPr>
          </a:p>
          <a:p>
            <a:pPr marL="0" indent="0">
              <a:buNone/>
            </a:pPr>
            <a:endParaRPr lang="en-GB" b="1">
              <a:solidFill>
                <a:srgbClr val="FFFF00"/>
              </a:solidFill>
              <a:cs typeface="Calibri" panose="020F0502020204030204"/>
            </a:endParaRPr>
          </a:p>
        </p:txBody>
      </p:sp>
      <p:pic>
        <p:nvPicPr>
          <p:cNvPr id="4" name="Picture 3" descr="A screenshot of a computer&#10;&#10;Description automatically generated">
            <a:extLst>
              <a:ext uri="{FF2B5EF4-FFF2-40B4-BE49-F238E27FC236}">
                <a16:creationId xmlns:a16="http://schemas.microsoft.com/office/drawing/2014/main" id="{651C6674-CC1E-50A1-4C94-47E889EA6538}"/>
              </a:ext>
            </a:extLst>
          </p:cNvPr>
          <p:cNvPicPr>
            <a:picLocks noChangeAspect="1"/>
          </p:cNvPicPr>
          <p:nvPr/>
        </p:nvPicPr>
        <p:blipFill rotWithShape="1">
          <a:blip r:embed="rId2"/>
          <a:srcRect l="29627" t="21219" r="11120" b="6219"/>
          <a:stretch/>
        </p:blipFill>
        <p:spPr>
          <a:xfrm>
            <a:off x="3724701" y="2295952"/>
            <a:ext cx="5271454" cy="4291250"/>
          </a:xfrm>
          <a:prstGeom prst="rect">
            <a:avLst/>
          </a:prstGeom>
        </p:spPr>
      </p:pic>
      <p:sp>
        <p:nvSpPr>
          <p:cNvPr id="5" name="Rectangle 4">
            <a:extLst>
              <a:ext uri="{FF2B5EF4-FFF2-40B4-BE49-F238E27FC236}">
                <a16:creationId xmlns:a16="http://schemas.microsoft.com/office/drawing/2014/main" id="{8D104E71-5DFD-C9DF-0C94-C93E0600D296}"/>
              </a:ext>
            </a:extLst>
          </p:cNvPr>
          <p:cNvSpPr/>
          <p:nvPr/>
        </p:nvSpPr>
        <p:spPr>
          <a:xfrm>
            <a:off x="375313" y="1728715"/>
            <a:ext cx="3093492" cy="507241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900">
                <a:solidFill>
                  <a:schemeClr val="tx1"/>
                </a:solidFill>
                <a:cs typeface="Calibri"/>
              </a:rPr>
              <a:t>Music can help you focus, cheer you up as well as develop your confidence! </a:t>
            </a:r>
          </a:p>
          <a:p>
            <a:pPr algn="ctr"/>
            <a:r>
              <a:rPr lang="en-GB" sz="1900">
                <a:solidFill>
                  <a:schemeClr val="tx1"/>
                </a:solidFill>
                <a:cs typeface="Calibri"/>
              </a:rPr>
              <a:t>Music has been proven to help improve our memory and helps you relax.</a:t>
            </a:r>
          </a:p>
          <a:p>
            <a:pPr algn="ctr"/>
            <a:endParaRPr lang="en-GB" sz="1300">
              <a:solidFill>
                <a:schemeClr val="tx1"/>
              </a:solidFill>
              <a:cs typeface="Calibri"/>
            </a:endParaRPr>
          </a:p>
          <a:p>
            <a:pPr algn="ctr"/>
            <a:r>
              <a:rPr lang="en-GB" sz="1300">
                <a:solidFill>
                  <a:schemeClr val="tx1"/>
                </a:solidFill>
                <a:cs typeface="Calibri"/>
              </a:rPr>
              <a:t>It can also lead to lots of careers such as:</a:t>
            </a:r>
          </a:p>
          <a:p>
            <a:pPr algn="ct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Performing</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Songwriting</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Composing</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Live music entertainment</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Music education / teaching</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Music production</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Artist management</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marketing and PR</a:t>
            </a:r>
            <a:endParaRPr lang="en-GB" sz="1300">
              <a:solidFill>
                <a:schemeClr val="tx1"/>
              </a:solidFill>
              <a:cs typeface="Calibri"/>
            </a:endParaRPr>
          </a:p>
          <a:p>
            <a:pPr marL="285750" indent="-285750" algn="ctr">
              <a:buFont typeface="Arial"/>
              <a:buChar char="•"/>
            </a:pPr>
            <a:r>
              <a:rPr lang="en-GB" sz="1300">
                <a:solidFill>
                  <a:schemeClr val="tx1"/>
                </a:solidFill>
                <a:ea typeface="+mn-lt"/>
                <a:cs typeface="+mn-lt"/>
              </a:rPr>
              <a:t>music journalism</a:t>
            </a:r>
            <a:endParaRPr lang="en-GB" sz="1300">
              <a:solidFill>
                <a:schemeClr val="tx1"/>
              </a:solidFill>
              <a:cs typeface="Calibri"/>
            </a:endParaRPr>
          </a:p>
          <a:p>
            <a:pPr marL="285750" indent="-285750" algn="ctr">
              <a:buFont typeface="Arial"/>
              <a:buChar char="•"/>
            </a:pPr>
            <a:r>
              <a:rPr lang="en-GB" sz="1300">
                <a:solidFill>
                  <a:schemeClr val="tx1"/>
                </a:solidFill>
                <a:cs typeface="Calibri"/>
              </a:rPr>
              <a:t>Sound engineer</a:t>
            </a:r>
          </a:p>
          <a:p>
            <a:pPr marL="285750" indent="-285750" algn="ctr">
              <a:buFont typeface="Arial"/>
              <a:buChar char="•"/>
            </a:pPr>
            <a:r>
              <a:rPr lang="en-GB" sz="1300">
                <a:solidFill>
                  <a:schemeClr val="tx1"/>
                </a:solidFill>
                <a:cs typeface="Calibri"/>
              </a:rPr>
              <a:t>Graphic designer </a:t>
            </a:r>
          </a:p>
          <a:p>
            <a:pPr marL="285750" indent="-285750" algn="ctr">
              <a:buFont typeface="Arial"/>
              <a:buChar char="•"/>
            </a:pPr>
            <a:r>
              <a:rPr lang="en-GB" sz="1300">
                <a:solidFill>
                  <a:schemeClr val="tx1"/>
                </a:solidFill>
                <a:cs typeface="Calibri"/>
              </a:rPr>
              <a:t>Broadcaster / DJ</a:t>
            </a:r>
          </a:p>
          <a:p>
            <a:pPr algn="ctr"/>
            <a:endParaRPr lang="en-GB" sz="1300">
              <a:solidFill>
                <a:schemeClr val="tx1"/>
              </a:solidFill>
              <a:cs typeface="Calibri"/>
            </a:endParaRPr>
          </a:p>
        </p:txBody>
      </p:sp>
    </p:spTree>
    <p:extLst>
      <p:ext uri="{BB962C8B-B14F-4D97-AF65-F5344CB8AC3E}">
        <p14:creationId xmlns:p14="http://schemas.microsoft.com/office/powerpoint/2010/main" val="127617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A985-83B1-7120-BF81-ECDF7F2A7145}"/>
              </a:ext>
            </a:extLst>
          </p:cNvPr>
          <p:cNvSpPr>
            <a:spLocks noGrp="1"/>
          </p:cNvSpPr>
          <p:nvPr>
            <p:ph type="title"/>
          </p:nvPr>
        </p:nvSpPr>
        <p:spPr>
          <a:xfrm>
            <a:off x="713491" y="798759"/>
            <a:ext cx="7886700" cy="1325563"/>
          </a:xfrm>
        </p:spPr>
        <p:txBody>
          <a:bodyPr/>
          <a:lstStyle/>
          <a:p>
            <a:pPr algn="ctr"/>
            <a:r>
              <a:rPr lang="en-GB">
                <a:solidFill>
                  <a:schemeClr val="bg1"/>
                </a:solidFill>
              </a:rPr>
              <a:t>YOUR NEXT STEPS…..</a:t>
            </a:r>
          </a:p>
        </p:txBody>
      </p:sp>
      <p:sp>
        <p:nvSpPr>
          <p:cNvPr id="3" name="Content Placeholder 2">
            <a:extLst>
              <a:ext uri="{FF2B5EF4-FFF2-40B4-BE49-F238E27FC236}">
                <a16:creationId xmlns:a16="http://schemas.microsoft.com/office/drawing/2014/main" id="{2EFD9DE0-705F-6FE8-AA69-6E7E3E682BC0}"/>
              </a:ext>
            </a:extLst>
          </p:cNvPr>
          <p:cNvSpPr>
            <a:spLocks noGrp="1"/>
          </p:cNvSpPr>
          <p:nvPr>
            <p:ph idx="1"/>
          </p:nvPr>
        </p:nvSpPr>
        <p:spPr>
          <a:xfrm>
            <a:off x="713491" y="2212124"/>
            <a:ext cx="7886700" cy="4351338"/>
          </a:xfrm>
        </p:spPr>
        <p:txBody>
          <a:bodyPr/>
          <a:lstStyle/>
          <a:p>
            <a:r>
              <a:rPr lang="en-GB">
                <a:solidFill>
                  <a:schemeClr val="bg1"/>
                </a:solidFill>
              </a:rPr>
              <a:t>Visit the subject stalls</a:t>
            </a:r>
          </a:p>
          <a:p>
            <a:r>
              <a:rPr lang="en-GB">
                <a:solidFill>
                  <a:schemeClr val="bg1"/>
                </a:solidFill>
              </a:rPr>
              <a:t>Gather your information</a:t>
            </a:r>
          </a:p>
          <a:p>
            <a:r>
              <a:rPr lang="en-GB">
                <a:solidFill>
                  <a:schemeClr val="bg1"/>
                </a:solidFill>
              </a:rPr>
              <a:t>Think about your preferences, strengths &amp; what you enjoy</a:t>
            </a:r>
          </a:p>
          <a:p>
            <a:r>
              <a:rPr lang="en-GB">
                <a:solidFill>
                  <a:schemeClr val="bg1"/>
                </a:solidFill>
              </a:rPr>
              <a:t>Appointments with members of the Leadership and Year 8 Pastoral team will begin after February half term </a:t>
            </a:r>
          </a:p>
          <a:p>
            <a:r>
              <a:rPr lang="en-GB">
                <a:solidFill>
                  <a:schemeClr val="bg1"/>
                </a:solidFill>
              </a:rPr>
              <a:t>The School Cloud booking system will be open as of tomorrow for you to make your appointments.</a:t>
            </a:r>
          </a:p>
        </p:txBody>
      </p:sp>
    </p:spTree>
    <p:extLst>
      <p:ext uri="{BB962C8B-B14F-4D97-AF65-F5344CB8AC3E}">
        <p14:creationId xmlns:p14="http://schemas.microsoft.com/office/powerpoint/2010/main" val="368319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506" y="2260631"/>
            <a:ext cx="7886700" cy="4351338"/>
          </a:xfrm>
        </p:spPr>
        <p:txBody>
          <a:bodyPr>
            <a:normAutofit/>
          </a:bodyPr>
          <a:lstStyle/>
          <a:p>
            <a:pPr marL="0" indent="0" algn="ctr">
              <a:buNone/>
            </a:pPr>
            <a:r>
              <a:rPr lang="en-GB" sz="6000" i="1" kern="0">
                <a:solidFill>
                  <a:schemeClr val="bg1"/>
                </a:solidFill>
                <a:effectLst/>
                <a:latin typeface="Arial" panose="020B0604020202020204" pitchFamily="34" charset="0"/>
                <a:ea typeface="Arial" panose="020B0604020202020204" pitchFamily="34" charset="0"/>
              </a:rPr>
              <a:t>“‘The glory of God is each person fully alive”</a:t>
            </a:r>
            <a:endParaRPr lang="en-GB" sz="6000">
              <a:solidFill>
                <a:schemeClr val="bg1"/>
              </a:solidFill>
            </a:endParaRPr>
          </a:p>
          <a:p>
            <a:pPr marL="0" indent="0">
              <a:buNone/>
            </a:pPr>
            <a:endParaRPr lang="en-GB" sz="60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86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36" y="1162843"/>
            <a:ext cx="7886700" cy="1325563"/>
          </a:xfrm>
        </p:spPr>
        <p:txBody>
          <a:bodyPr/>
          <a:lstStyle/>
          <a:p>
            <a:r>
              <a:rPr lang="en-GB">
                <a:solidFill>
                  <a:schemeClr val="accent4"/>
                </a:solidFill>
                <a:latin typeface="Arial" panose="020B0604020202020204" pitchFamily="34" charset="0"/>
                <a:cs typeface="Arial" panose="020B0604020202020204" pitchFamily="34" charset="0"/>
              </a:rPr>
              <a:t>Context &amp; Vision…</a:t>
            </a:r>
          </a:p>
        </p:txBody>
      </p:sp>
      <p:sp>
        <p:nvSpPr>
          <p:cNvPr id="3" name="Content Placeholder 2"/>
          <p:cNvSpPr>
            <a:spLocks noGrp="1"/>
          </p:cNvSpPr>
          <p:nvPr>
            <p:ph idx="1"/>
          </p:nvPr>
        </p:nvSpPr>
        <p:spPr>
          <a:xfrm>
            <a:off x="595536" y="2278386"/>
            <a:ext cx="7886700" cy="4351338"/>
          </a:xfrm>
        </p:spPr>
        <p:txBody>
          <a:bodyPr>
            <a:normAutofit/>
          </a:bodyPr>
          <a:lstStyle/>
          <a:p>
            <a:endParaRPr lang="en-GB"/>
          </a:p>
          <a:p>
            <a:pPr marL="0" indent="0" algn="just">
              <a:buNone/>
            </a:pPr>
            <a:r>
              <a:rPr lang="en-GB" i="1">
                <a:solidFill>
                  <a:schemeClr val="bg1"/>
                </a:solidFill>
                <a:latin typeface="Arial" panose="020B0604020202020204" pitchFamily="34" charset="0"/>
                <a:ea typeface="Arial" panose="020B0604020202020204" pitchFamily="34" charset="0"/>
              </a:rPr>
              <a:t>The curriculum at St Paul’s encourages excellence and achievement by all pupils through the breadth of opportunity available, the quality of teaching and learning in the classroom and the motivation that comes from good relationships between staff and pupils.</a:t>
            </a:r>
            <a:endParaRPr lang="en-GB"/>
          </a:p>
          <a:p>
            <a:pPr algn="just"/>
            <a:r>
              <a:rPr lang="en-GB" sz="1800" i="1">
                <a:solidFill>
                  <a:srgbClr val="000000"/>
                </a:solidFill>
                <a:effectLst/>
                <a:latin typeface="Arial" panose="020B0604020202020204" pitchFamily="34" charset="0"/>
                <a:ea typeface="Arial" panose="020B0604020202020204" pitchFamily="34" charset="0"/>
              </a:rPr>
              <a:t>.” </a:t>
            </a:r>
            <a:endParaRPr lang="en-GB" sz="1800">
              <a:effectLst/>
              <a:latin typeface="Arial" panose="020B0604020202020204" pitchFamily="34" charset="0"/>
              <a:ea typeface="Arial" panose="020B0604020202020204" pitchFamily="34" charset="0"/>
            </a:endParaRPr>
          </a:p>
          <a:p>
            <a:pPr algn="just"/>
            <a:r>
              <a:rPr lang="en-GB" sz="1800">
                <a:solidFill>
                  <a:srgbClr val="000000"/>
                </a:solidFill>
                <a:effectLst/>
                <a:latin typeface="Arial" panose="020B0604020202020204" pitchFamily="34" charset="0"/>
                <a:ea typeface="Arial" panose="020B0604020202020204" pitchFamily="34" charset="0"/>
              </a:rPr>
              <a:t> </a:t>
            </a:r>
            <a:endParaRPr lang="en-GB" sz="1800">
              <a:effectLst/>
              <a:latin typeface="Arial" panose="020B0604020202020204" pitchFamily="34" charset="0"/>
              <a:ea typeface="Arial" panose="020B0604020202020204" pitchFamily="34" charset="0"/>
            </a:endParaRPr>
          </a:p>
          <a:p>
            <a:pPr marL="0" indent="0">
              <a:buClr>
                <a:schemeClr val="accent4"/>
              </a:buClr>
              <a:buNone/>
            </a:pPr>
            <a:endParaRPr lang="en-GB">
              <a:solidFill>
                <a:schemeClr val="bg1"/>
              </a:solidFill>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585049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340768"/>
            <a:ext cx="7632848" cy="830997"/>
          </a:xfrm>
          <a:prstGeom prst="rect">
            <a:avLst/>
          </a:prstGeom>
        </p:spPr>
        <p:txBody>
          <a:bodyPr wrap="square" lIns="91440" tIns="45720" rIns="91440" bIns="45720" anchor="t">
            <a:spAutoFit/>
          </a:bodyPr>
          <a:lstStyle/>
          <a:p>
            <a:r>
              <a:rPr lang="en-GB" sz="2400">
                <a:solidFill>
                  <a:schemeClr val="accent4"/>
                </a:solidFill>
                <a:latin typeface="Arial"/>
                <a:cs typeface="Arial"/>
              </a:rPr>
              <a:t>We truly value a broad and balanced curriculum which enables pupils to:</a:t>
            </a:r>
          </a:p>
        </p:txBody>
      </p:sp>
      <p:sp>
        <p:nvSpPr>
          <p:cNvPr id="6" name="TextBox 5">
            <a:extLst>
              <a:ext uri="{FF2B5EF4-FFF2-40B4-BE49-F238E27FC236}">
                <a16:creationId xmlns:a16="http://schemas.microsoft.com/office/drawing/2014/main" id="{B14E45D7-C68B-F082-F78A-6D1CE3E05D20}"/>
              </a:ext>
            </a:extLst>
          </p:cNvPr>
          <p:cNvSpPr txBox="1"/>
          <p:nvPr/>
        </p:nvSpPr>
        <p:spPr>
          <a:xfrm>
            <a:off x="807869" y="2476870"/>
            <a:ext cx="6995604"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solidFill>
                  <a:schemeClr val="bg1"/>
                </a:solidFill>
              </a:rPr>
              <a:t>benefit from a holistic approach to education which values a broad and balanced curriculum from Year 7 to Year 11 which enables children to develop their personal gifts and talents, their spiritual, social, moral emotional understanding of the world.</a:t>
            </a:r>
            <a:endParaRPr lang="en-GB">
              <a:solidFill>
                <a:schemeClr val="bg1"/>
              </a:solidFill>
              <a:cs typeface="Calibri"/>
            </a:endParaRPr>
          </a:p>
          <a:p>
            <a:pPr marL="285750" indent="-285750">
              <a:buFont typeface="Arial" panose="020B0604020202020204" pitchFamily="34" charset="0"/>
              <a:buChar char="•"/>
            </a:pPr>
            <a:r>
              <a:rPr lang="en-GB">
                <a:solidFill>
                  <a:schemeClr val="bg1"/>
                </a:solidFill>
              </a:rPr>
              <a:t>strive to fulfil their potential ‘</a:t>
            </a:r>
            <a:r>
              <a:rPr lang="en-GB" i="1">
                <a:solidFill>
                  <a:schemeClr val="bg1"/>
                </a:solidFill>
              </a:rPr>
              <a:t>doing the best that is possible’</a:t>
            </a:r>
            <a:endParaRPr lang="en-GB" i="1">
              <a:solidFill>
                <a:schemeClr val="bg1"/>
              </a:solidFill>
              <a:cs typeface="Calibri"/>
            </a:endParaRPr>
          </a:p>
          <a:p>
            <a:pPr marL="285750" indent="-285750">
              <a:buFont typeface="Arial" panose="020B0604020202020204" pitchFamily="34" charset="0"/>
              <a:buChar char="•"/>
            </a:pPr>
            <a:r>
              <a:rPr lang="en-GB">
                <a:solidFill>
                  <a:schemeClr val="bg1"/>
                </a:solidFill>
              </a:rPr>
              <a:t>enables all children to achieve academic excellence</a:t>
            </a:r>
            <a:endParaRPr lang="en-GB">
              <a:solidFill>
                <a:schemeClr val="bg1"/>
              </a:solidFill>
              <a:cs typeface="Calibri"/>
            </a:endParaRPr>
          </a:p>
          <a:p>
            <a:pPr marL="285750" indent="-285750">
              <a:buFont typeface="Arial" panose="020B0604020202020204" pitchFamily="34" charset="0"/>
              <a:buChar char="•"/>
            </a:pPr>
            <a:r>
              <a:rPr lang="en-GB">
                <a:solidFill>
                  <a:schemeClr val="bg1"/>
                </a:solidFill>
              </a:rPr>
              <a:t>provides a rich and diverse range of experiences both inside and outside the classroom which values experiences such as Duke of Edinburgh, World Challenge and formal work experience</a:t>
            </a:r>
            <a:endParaRPr lang="en-GB">
              <a:solidFill>
                <a:schemeClr val="bg1"/>
              </a:solidFill>
              <a:cs typeface="Calibri"/>
            </a:endParaRPr>
          </a:p>
          <a:p>
            <a:pPr marL="285750" indent="-285750">
              <a:buFont typeface="Arial" panose="020B0604020202020204" pitchFamily="34" charset="0"/>
              <a:buChar char="•"/>
            </a:pPr>
            <a:r>
              <a:rPr lang="en-GB">
                <a:solidFill>
                  <a:schemeClr val="bg1"/>
                </a:solidFill>
              </a:rPr>
              <a:t>follow a PSHCE programme which equips children with knowledge of the world required to be a successful citizen </a:t>
            </a:r>
            <a:endParaRPr lang="en-GB">
              <a:solidFill>
                <a:schemeClr val="bg1"/>
              </a:solidFill>
              <a:cs typeface="Calibri"/>
            </a:endParaRPr>
          </a:p>
          <a:p>
            <a:pPr marL="285750" indent="-285750">
              <a:buFont typeface="Arial" panose="020B0604020202020204" pitchFamily="34" charset="0"/>
              <a:buChar char="•"/>
            </a:pPr>
            <a:r>
              <a:rPr lang="en-GB">
                <a:solidFill>
                  <a:schemeClr val="bg1"/>
                </a:solidFill>
              </a:rPr>
              <a:t>enables pupils to have a full understanding of British values which are promoted throughout all we do. </a:t>
            </a:r>
            <a:endParaRPr lang="en-GB">
              <a:solidFill>
                <a:schemeClr val="bg1"/>
              </a:solidFill>
              <a:cs typeface="Calibri"/>
            </a:endParaRPr>
          </a:p>
          <a:p>
            <a:endParaRPr lang="en-GB">
              <a:solidFill>
                <a:schemeClr val="bg1"/>
              </a:solidFill>
            </a:endParaRPr>
          </a:p>
          <a:p>
            <a:endParaRPr lang="en-GB">
              <a:solidFill>
                <a:schemeClr val="bg1"/>
              </a:solidFill>
            </a:endParaRPr>
          </a:p>
        </p:txBody>
      </p:sp>
    </p:spTree>
    <p:extLst>
      <p:ext uri="{BB962C8B-B14F-4D97-AF65-F5344CB8AC3E}">
        <p14:creationId xmlns:p14="http://schemas.microsoft.com/office/powerpoint/2010/main" val="31398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B8D81-77A9-2D0B-7E70-AA6F1F91CF71}"/>
              </a:ext>
            </a:extLst>
          </p:cNvPr>
          <p:cNvSpPr txBox="1"/>
          <p:nvPr/>
        </p:nvSpPr>
        <p:spPr>
          <a:xfrm>
            <a:off x="2982896" y="949911"/>
            <a:ext cx="5246703" cy="553998"/>
          </a:xfrm>
          <a:prstGeom prst="rect">
            <a:avLst/>
          </a:prstGeom>
          <a:noFill/>
        </p:spPr>
        <p:txBody>
          <a:bodyPr wrap="square" rtlCol="0">
            <a:spAutoFit/>
          </a:bodyPr>
          <a:lstStyle/>
          <a:p>
            <a:r>
              <a:rPr lang="en-GB" sz="3000">
                <a:solidFill>
                  <a:schemeClr val="accent4">
                    <a:lumMod val="60000"/>
                    <a:lumOff val="40000"/>
                  </a:schemeClr>
                </a:solidFill>
              </a:rPr>
              <a:t>The Key Principles</a:t>
            </a:r>
          </a:p>
        </p:txBody>
      </p:sp>
      <p:sp>
        <p:nvSpPr>
          <p:cNvPr id="5" name="TextBox 4">
            <a:extLst>
              <a:ext uri="{FF2B5EF4-FFF2-40B4-BE49-F238E27FC236}">
                <a16:creationId xmlns:a16="http://schemas.microsoft.com/office/drawing/2014/main" id="{AA6D7E22-9453-ACF8-1303-560CF6423EF6}"/>
              </a:ext>
            </a:extLst>
          </p:cNvPr>
          <p:cNvSpPr txBox="1"/>
          <p:nvPr/>
        </p:nvSpPr>
        <p:spPr>
          <a:xfrm>
            <a:off x="399495" y="1715843"/>
            <a:ext cx="7759084" cy="4401205"/>
          </a:xfrm>
          <a:prstGeom prst="rect">
            <a:avLst/>
          </a:prstGeom>
          <a:noFill/>
        </p:spPr>
        <p:txBody>
          <a:bodyPr wrap="square" rtlCol="0">
            <a:spAutoFit/>
          </a:bodyPr>
          <a:lstStyle/>
          <a:p>
            <a:pPr marL="342900" indent="-342900">
              <a:buFont typeface="Arial" panose="020B0604020202020204" pitchFamily="34" charset="0"/>
              <a:buChar char="•"/>
            </a:pPr>
            <a:r>
              <a:rPr lang="en-GB" sz="2000">
                <a:solidFill>
                  <a:schemeClr val="bg1"/>
                </a:solidFill>
              </a:rPr>
              <a:t>Students in Year 8 will study a broad and balanced curriculum and will mostly begin their full GCSE courses in Year 10</a:t>
            </a:r>
          </a:p>
          <a:p>
            <a:pPr marL="285750" indent="-285750">
              <a:buFont typeface="Arial" panose="020B0604020202020204" pitchFamily="34" charset="0"/>
              <a:buChar char="•"/>
            </a:pPr>
            <a:r>
              <a:rPr lang="en-GB" sz="2000">
                <a:solidFill>
                  <a:schemeClr val="bg1"/>
                </a:solidFill>
              </a:rPr>
              <a:t>Most students in Year 8 will eventually study 10 GCSEs</a:t>
            </a:r>
          </a:p>
          <a:p>
            <a:pPr marL="285750" indent="-285750">
              <a:buFont typeface="Arial" panose="020B0604020202020204" pitchFamily="34" charset="0"/>
              <a:buChar char="•"/>
            </a:pPr>
            <a:r>
              <a:rPr lang="en-GB" sz="2000">
                <a:solidFill>
                  <a:schemeClr val="bg1"/>
                </a:solidFill>
              </a:rPr>
              <a:t>Students will continue to study BOTH History and Geography until the end of Year 9; enabling a broader and more in-depth understanding of humanities </a:t>
            </a:r>
          </a:p>
          <a:p>
            <a:pPr marL="285750" indent="-285750">
              <a:buFont typeface="Arial" panose="020B0604020202020204" pitchFamily="34" charset="0"/>
              <a:buChar char="•"/>
            </a:pPr>
            <a:r>
              <a:rPr lang="en-GB" sz="2000">
                <a:solidFill>
                  <a:schemeClr val="bg1"/>
                </a:solidFill>
              </a:rPr>
              <a:t>Most students will continue to study a Modern Foreign Language until the end of Year 11</a:t>
            </a:r>
          </a:p>
          <a:p>
            <a:pPr marL="285750" indent="-285750">
              <a:buFont typeface="Arial" panose="020B0604020202020204" pitchFamily="34" charset="0"/>
              <a:buChar char="•"/>
            </a:pPr>
            <a:r>
              <a:rPr lang="en-GB" sz="2000">
                <a:solidFill>
                  <a:schemeClr val="bg1"/>
                </a:solidFill>
              </a:rPr>
              <a:t>Students in Year 8 will be given the opportunity to choose one subject they wish to take through to GCSE in Year 11</a:t>
            </a:r>
          </a:p>
          <a:p>
            <a:pPr marL="285750" indent="-285750">
              <a:buFont typeface="Arial" panose="020B0604020202020204" pitchFamily="34" charset="0"/>
              <a:buChar char="•"/>
            </a:pPr>
            <a:r>
              <a:rPr lang="en-GB" sz="2000">
                <a:solidFill>
                  <a:schemeClr val="bg1"/>
                </a:solidFill>
              </a:rPr>
              <a:t>Students will also be given the opportunity to choose an Expressive Art of their choice to continue to study until the end of Year 9</a:t>
            </a:r>
          </a:p>
          <a:p>
            <a:pPr marL="285750" indent="-285750">
              <a:buFont typeface="Arial" panose="020B0604020202020204" pitchFamily="34" charset="0"/>
              <a:buChar char="•"/>
            </a:pPr>
            <a:r>
              <a:rPr lang="en-GB" sz="2000">
                <a:solidFill>
                  <a:schemeClr val="bg1"/>
                </a:solidFill>
              </a:rPr>
              <a:t>Students will still continue to study a technology subject through to the end of Year 11.  </a:t>
            </a:r>
          </a:p>
        </p:txBody>
      </p:sp>
    </p:spTree>
    <p:extLst>
      <p:ext uri="{BB962C8B-B14F-4D97-AF65-F5344CB8AC3E}">
        <p14:creationId xmlns:p14="http://schemas.microsoft.com/office/powerpoint/2010/main" val="248539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3F49A-3752-71B7-F4C1-F20065641E20}"/>
              </a:ext>
            </a:extLst>
          </p:cNvPr>
          <p:cNvSpPr txBox="1"/>
          <p:nvPr/>
        </p:nvSpPr>
        <p:spPr>
          <a:xfrm>
            <a:off x="852256" y="1571348"/>
            <a:ext cx="7048870" cy="4893647"/>
          </a:xfrm>
          <a:prstGeom prst="rect">
            <a:avLst/>
          </a:prstGeom>
          <a:noFill/>
        </p:spPr>
        <p:txBody>
          <a:bodyPr wrap="square" lIns="91440" tIns="45720" rIns="91440" bIns="45720" rtlCol="0" anchor="t">
            <a:spAutoFit/>
          </a:bodyPr>
          <a:lstStyle/>
          <a:p>
            <a:r>
              <a:rPr lang="en-GB" sz="2400">
                <a:solidFill>
                  <a:schemeClr val="bg1"/>
                </a:solidFill>
              </a:rPr>
              <a:t>This year the biggest choice students have to make is their preferred Options Choice</a:t>
            </a:r>
          </a:p>
          <a:p>
            <a:endParaRPr lang="en-GB" sz="2400">
              <a:solidFill>
                <a:schemeClr val="bg1"/>
              </a:solidFill>
            </a:endParaRPr>
          </a:p>
          <a:p>
            <a:r>
              <a:rPr lang="en-GB" sz="2400">
                <a:solidFill>
                  <a:schemeClr val="bg1"/>
                </a:solidFill>
              </a:rPr>
              <a:t>Students will choose from one from the following:</a:t>
            </a:r>
          </a:p>
          <a:p>
            <a:endParaRPr lang="en-GB" sz="2400">
              <a:solidFill>
                <a:schemeClr val="bg1"/>
              </a:solidFill>
            </a:endParaRPr>
          </a:p>
          <a:p>
            <a:pPr marL="342900" indent="-342900">
              <a:buFont typeface="Arial" panose="020B0604020202020204" pitchFamily="34" charset="0"/>
              <a:buChar char="•"/>
            </a:pPr>
            <a:r>
              <a:rPr lang="en-GB" sz="2400">
                <a:solidFill>
                  <a:schemeClr val="bg1"/>
                </a:solidFill>
              </a:rPr>
              <a:t>Separate Sciences</a:t>
            </a:r>
            <a:endParaRPr lang="en-GB" sz="2400">
              <a:solidFill>
                <a:schemeClr val="bg1"/>
              </a:solidFill>
              <a:cs typeface="Calibri"/>
            </a:endParaRPr>
          </a:p>
          <a:p>
            <a:pPr marL="342900" indent="-342900">
              <a:buFont typeface="Arial" panose="020B0604020202020204" pitchFamily="34" charset="0"/>
              <a:buChar char="•"/>
            </a:pPr>
            <a:r>
              <a:rPr lang="en-GB" sz="2400">
                <a:solidFill>
                  <a:schemeClr val="bg1"/>
                </a:solidFill>
              </a:rPr>
              <a:t>Computer Science</a:t>
            </a:r>
          </a:p>
          <a:p>
            <a:pPr marL="342900" indent="-342900">
              <a:buFont typeface="Arial" panose="020B0604020202020204" pitchFamily="34" charset="0"/>
              <a:buChar char="•"/>
            </a:pPr>
            <a:r>
              <a:rPr lang="en-GB" sz="2400">
                <a:solidFill>
                  <a:schemeClr val="bg1"/>
                </a:solidFill>
              </a:rPr>
              <a:t>Business Studies</a:t>
            </a:r>
          </a:p>
          <a:p>
            <a:pPr marL="342900" indent="-342900">
              <a:buFont typeface="Arial" panose="020B0604020202020204" pitchFamily="34" charset="0"/>
              <a:buChar char="•"/>
            </a:pPr>
            <a:r>
              <a:rPr lang="en-GB" sz="2400">
                <a:solidFill>
                  <a:schemeClr val="bg1"/>
                </a:solidFill>
              </a:rPr>
              <a:t>Sociology</a:t>
            </a:r>
          </a:p>
          <a:p>
            <a:pPr marL="342900" indent="-342900">
              <a:buFont typeface="Arial" panose="020B0604020202020204" pitchFamily="34" charset="0"/>
              <a:buChar char="•"/>
            </a:pPr>
            <a:r>
              <a:rPr lang="en-GB" sz="2400">
                <a:solidFill>
                  <a:schemeClr val="bg1"/>
                </a:solidFill>
              </a:rPr>
              <a:t>Art</a:t>
            </a:r>
          </a:p>
          <a:p>
            <a:pPr marL="342900" indent="-342900">
              <a:buFont typeface="Arial" panose="020B0604020202020204" pitchFamily="34" charset="0"/>
              <a:buChar char="•"/>
            </a:pPr>
            <a:r>
              <a:rPr lang="en-GB" sz="2400">
                <a:solidFill>
                  <a:schemeClr val="bg1"/>
                </a:solidFill>
              </a:rPr>
              <a:t>Drama</a:t>
            </a:r>
          </a:p>
          <a:p>
            <a:pPr marL="342900" indent="-342900">
              <a:buFont typeface="Arial" panose="020B0604020202020204" pitchFamily="34" charset="0"/>
              <a:buChar char="•"/>
            </a:pPr>
            <a:r>
              <a:rPr lang="en-GB" sz="2400">
                <a:solidFill>
                  <a:schemeClr val="bg1"/>
                </a:solidFill>
              </a:rPr>
              <a:t>Music</a:t>
            </a:r>
          </a:p>
          <a:p>
            <a:pPr marL="342900" indent="-342900">
              <a:buFont typeface="Arial" panose="020B0604020202020204" pitchFamily="34" charset="0"/>
              <a:buChar char="•"/>
            </a:pPr>
            <a:r>
              <a:rPr lang="en-GB" sz="2400">
                <a:solidFill>
                  <a:schemeClr val="bg1"/>
                </a:solidFill>
              </a:rPr>
              <a:t>PE</a:t>
            </a:r>
          </a:p>
        </p:txBody>
      </p:sp>
    </p:spTree>
    <p:extLst>
      <p:ext uri="{BB962C8B-B14F-4D97-AF65-F5344CB8AC3E}">
        <p14:creationId xmlns:p14="http://schemas.microsoft.com/office/powerpoint/2010/main" val="177601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3F49A-3752-71B7-F4C1-F20065641E20}"/>
              </a:ext>
            </a:extLst>
          </p:cNvPr>
          <p:cNvSpPr txBox="1"/>
          <p:nvPr/>
        </p:nvSpPr>
        <p:spPr>
          <a:xfrm>
            <a:off x="674703" y="1571348"/>
            <a:ext cx="7226423" cy="4770537"/>
          </a:xfrm>
          <a:prstGeom prst="rect">
            <a:avLst/>
          </a:prstGeom>
          <a:noFill/>
        </p:spPr>
        <p:txBody>
          <a:bodyPr wrap="square" rtlCol="0">
            <a:spAutoFit/>
          </a:bodyPr>
          <a:lstStyle/>
          <a:p>
            <a:r>
              <a:rPr lang="en-GB" sz="2000">
                <a:solidFill>
                  <a:schemeClr val="bg1"/>
                </a:solidFill>
              </a:rPr>
              <a:t>When the subjects are chosen they will begin preparation for the examination specification giving them a real insight and preparation for their other examination subjects which they will embark upon in Key Stage Four</a:t>
            </a:r>
          </a:p>
          <a:p>
            <a:endParaRPr lang="en-GB" sz="2000">
              <a:solidFill>
                <a:schemeClr val="bg1"/>
              </a:solidFill>
            </a:endParaRPr>
          </a:p>
          <a:p>
            <a:r>
              <a:rPr lang="en-GB" sz="2000">
                <a:solidFill>
                  <a:schemeClr val="bg1"/>
                </a:solidFill>
              </a:rPr>
              <a:t>After this evening information gathering exercise, all will be invited to have a one-to-one meeting with a member of our Leadership team.</a:t>
            </a:r>
          </a:p>
          <a:p>
            <a:endParaRPr lang="en-GB" sz="2000">
              <a:solidFill>
                <a:schemeClr val="bg1"/>
              </a:solidFill>
            </a:endParaRPr>
          </a:p>
          <a:p>
            <a:r>
              <a:rPr lang="en-GB" sz="2000">
                <a:solidFill>
                  <a:schemeClr val="bg1"/>
                </a:solidFill>
              </a:rPr>
              <a:t>This is an opportunity for students to discuss their wider interests with us and share their future aspirations as well as ensuring they are making the best decisions to enable future success.  Details of how to book these appointments are in the information packs you have been given.</a:t>
            </a:r>
          </a:p>
          <a:p>
            <a:endParaRPr lang="en-GB" sz="2400">
              <a:solidFill>
                <a:schemeClr val="bg1"/>
              </a:solidFill>
            </a:endParaRPr>
          </a:p>
        </p:txBody>
      </p:sp>
    </p:spTree>
    <p:extLst>
      <p:ext uri="{BB962C8B-B14F-4D97-AF65-F5344CB8AC3E}">
        <p14:creationId xmlns:p14="http://schemas.microsoft.com/office/powerpoint/2010/main" val="128326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95A-6498-E94E-1324-7F3B700FFB70}"/>
              </a:ext>
            </a:extLst>
          </p:cNvPr>
          <p:cNvSpPr>
            <a:spLocks noGrp="1"/>
          </p:cNvSpPr>
          <p:nvPr>
            <p:ph type="title"/>
          </p:nvPr>
        </p:nvSpPr>
        <p:spPr>
          <a:xfrm>
            <a:off x="628650" y="408082"/>
            <a:ext cx="7886700" cy="1325563"/>
          </a:xfrm>
        </p:spPr>
        <p:txBody>
          <a:bodyPr>
            <a:normAutofit/>
          </a:bodyPr>
          <a:lstStyle/>
          <a:p>
            <a:pPr algn="ctr"/>
            <a:r>
              <a:rPr lang="en-GB" sz="3400">
                <a:solidFill>
                  <a:schemeClr val="accent4">
                    <a:lumMod val="40000"/>
                    <a:lumOff val="60000"/>
                  </a:schemeClr>
                </a:solidFill>
              </a:rPr>
              <a:t>Separate Science </a:t>
            </a:r>
          </a:p>
        </p:txBody>
      </p:sp>
      <p:sp>
        <p:nvSpPr>
          <p:cNvPr id="3" name="Content Placeholder 2">
            <a:extLst>
              <a:ext uri="{FF2B5EF4-FFF2-40B4-BE49-F238E27FC236}">
                <a16:creationId xmlns:a16="http://schemas.microsoft.com/office/drawing/2014/main" id="{921E5BE1-D655-FD10-6DEC-09D84DB858DA}"/>
              </a:ext>
            </a:extLst>
          </p:cNvPr>
          <p:cNvSpPr>
            <a:spLocks noGrp="1"/>
          </p:cNvSpPr>
          <p:nvPr>
            <p:ph idx="1"/>
          </p:nvPr>
        </p:nvSpPr>
        <p:spPr>
          <a:xfrm>
            <a:off x="3890141" y="3145987"/>
            <a:ext cx="4970078" cy="3651742"/>
          </a:xfrm>
        </p:spPr>
        <p:txBody>
          <a:bodyPr vert="horz" lIns="91440" tIns="45720" rIns="91440" bIns="45720" rtlCol="0" anchor="t">
            <a:normAutofit/>
          </a:bodyPr>
          <a:lstStyle/>
          <a:p>
            <a:endParaRPr lang="en-GB" sz="2400">
              <a:solidFill>
                <a:schemeClr val="bg1"/>
              </a:solidFill>
              <a:cs typeface="Calibri"/>
            </a:endParaRPr>
          </a:p>
          <a:p>
            <a:endParaRPr lang="en-GB" sz="2400" b="1">
              <a:solidFill>
                <a:schemeClr val="bg1"/>
              </a:solidFill>
              <a:cs typeface="Calibri"/>
            </a:endParaRPr>
          </a:p>
        </p:txBody>
      </p:sp>
      <p:sp>
        <p:nvSpPr>
          <p:cNvPr id="5" name="Speech Bubble: Rectangle with Corners Rounded 4">
            <a:extLst>
              <a:ext uri="{FF2B5EF4-FFF2-40B4-BE49-F238E27FC236}">
                <a16:creationId xmlns:a16="http://schemas.microsoft.com/office/drawing/2014/main" id="{825A34E6-1BA5-7123-850A-64EB09B015DB}"/>
              </a:ext>
            </a:extLst>
          </p:cNvPr>
          <p:cNvSpPr/>
          <p:nvPr/>
        </p:nvSpPr>
        <p:spPr>
          <a:xfrm>
            <a:off x="284315" y="1592724"/>
            <a:ext cx="3902798" cy="2845311"/>
          </a:xfrm>
          <a:prstGeom prst="rect">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2200" b="1">
                <a:solidFill>
                  <a:schemeClr val="tx1"/>
                </a:solidFill>
                <a:ea typeface="+mn-lt"/>
                <a:cs typeface="+mn-lt"/>
              </a:rPr>
              <a:t>Following a separate science route is </a:t>
            </a:r>
            <a:endParaRPr lang="en-US" sz="2200" b="1">
              <a:solidFill>
                <a:schemeClr val="tx1"/>
              </a:solidFill>
              <a:ea typeface="+mn-lt"/>
              <a:cs typeface="+mn-lt"/>
            </a:endParaRPr>
          </a:p>
          <a:p>
            <a:r>
              <a:rPr lang="en-GB" sz="2200" b="1">
                <a:solidFill>
                  <a:schemeClr val="tx1"/>
                </a:solidFill>
                <a:ea typeface="+mn-lt"/>
                <a:cs typeface="+mn-lt"/>
              </a:rPr>
              <a:t>championed by the STEM (science, technology, engineering, mathematics) industries and the government as a whole.  </a:t>
            </a:r>
            <a:endParaRPr lang="en-US" sz="2200" b="1">
              <a:solidFill>
                <a:schemeClr val="tx1"/>
              </a:solidFill>
              <a:cs typeface="Calibri" panose="020F0502020204030204"/>
            </a:endParaRPr>
          </a:p>
          <a:p>
            <a:endParaRPr lang="en-GB" sz="2200" b="1">
              <a:solidFill>
                <a:schemeClr val="tx1"/>
              </a:solidFill>
              <a:ea typeface="+mn-lt"/>
              <a:cs typeface="+mn-lt"/>
            </a:endParaRPr>
          </a:p>
        </p:txBody>
      </p:sp>
      <p:sp>
        <p:nvSpPr>
          <p:cNvPr id="7" name="Speech Bubble: Rectangle with Corners Rounded 6">
            <a:extLst>
              <a:ext uri="{FF2B5EF4-FFF2-40B4-BE49-F238E27FC236}">
                <a16:creationId xmlns:a16="http://schemas.microsoft.com/office/drawing/2014/main" id="{FD415FDE-8345-6E95-4634-EE5600B960DB}"/>
              </a:ext>
            </a:extLst>
          </p:cNvPr>
          <p:cNvSpPr/>
          <p:nvPr/>
        </p:nvSpPr>
        <p:spPr>
          <a:xfrm>
            <a:off x="4315772" y="1590093"/>
            <a:ext cx="4783339" cy="2850973"/>
          </a:xfrm>
          <a:prstGeom prst="rect">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2200" b="1">
                <a:solidFill>
                  <a:schemeClr val="tx1"/>
                </a:solidFill>
                <a:cs typeface="Calibri"/>
              </a:rPr>
              <a:t>Science can explain the mechanics and reasons behind the daily functioning of complex systems, from the human </a:t>
            </a:r>
          </a:p>
          <a:p>
            <a:r>
              <a:rPr lang="en-GB" sz="2200" b="1">
                <a:solidFill>
                  <a:schemeClr val="tx1"/>
                </a:solidFill>
                <a:cs typeface="Calibri"/>
              </a:rPr>
              <a:t>body to electric cars, the </a:t>
            </a:r>
            <a:endParaRPr lang="en-GB" sz="2200">
              <a:solidFill>
                <a:schemeClr val="tx1"/>
              </a:solidFill>
              <a:cs typeface="Calibri"/>
            </a:endParaRPr>
          </a:p>
          <a:p>
            <a:r>
              <a:rPr lang="en-GB" sz="2200" b="1">
                <a:solidFill>
                  <a:schemeClr val="tx1"/>
                </a:solidFill>
                <a:cs typeface="Calibri"/>
              </a:rPr>
              <a:t>solar system to life under the sea.</a:t>
            </a:r>
            <a:endParaRPr lang="en-GB" sz="2200">
              <a:solidFill>
                <a:schemeClr val="tx1"/>
              </a:solidFill>
              <a:cs typeface="Calibri"/>
            </a:endParaRPr>
          </a:p>
        </p:txBody>
      </p:sp>
      <p:sp>
        <p:nvSpPr>
          <p:cNvPr id="4" name="Speech Bubble: Rectangle with Corners Rounded 5">
            <a:extLst>
              <a:ext uri="{FF2B5EF4-FFF2-40B4-BE49-F238E27FC236}">
                <a16:creationId xmlns:a16="http://schemas.microsoft.com/office/drawing/2014/main" id="{A0C69415-6F25-396C-3E52-E8689F19C4A3}"/>
              </a:ext>
            </a:extLst>
          </p:cNvPr>
          <p:cNvSpPr/>
          <p:nvPr/>
        </p:nvSpPr>
        <p:spPr>
          <a:xfrm>
            <a:off x="275112" y="4582343"/>
            <a:ext cx="8742555" cy="2132509"/>
          </a:xfrm>
          <a:prstGeom prst="rect">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200" b="1">
                <a:solidFill>
                  <a:schemeClr val="tx1"/>
                </a:solidFill>
                <a:cs typeface="Calibri"/>
              </a:rPr>
              <a:t>Employers from ALL fields are crying out for skills that are explicitly developed as part of the Separate Science course: research methods, data processing, analysis, problem-solving, critical thinking and evaluation, these are particularly applicable if you are thinking of careers in law, finance, architecture, IT and many more</a:t>
            </a:r>
            <a:endParaRPr lang="en-GB" sz="2200">
              <a:solidFill>
                <a:schemeClr val="tx1"/>
              </a:solidFill>
            </a:endParaRPr>
          </a:p>
        </p:txBody>
      </p:sp>
      <p:pic>
        <p:nvPicPr>
          <p:cNvPr id="8" name="Picture 7" descr="Science Images – Browse 9,542,495 Stock Photos, Vectors, and ...">
            <a:extLst>
              <a:ext uri="{FF2B5EF4-FFF2-40B4-BE49-F238E27FC236}">
                <a16:creationId xmlns:a16="http://schemas.microsoft.com/office/drawing/2014/main" id="{21817F59-9284-59BF-2350-DC459387C4DC}"/>
              </a:ext>
            </a:extLst>
          </p:cNvPr>
          <p:cNvPicPr>
            <a:picLocks noChangeAspect="1"/>
          </p:cNvPicPr>
          <p:nvPr/>
        </p:nvPicPr>
        <p:blipFill>
          <a:blip r:embed="rId3"/>
          <a:stretch>
            <a:fillRect/>
          </a:stretch>
        </p:blipFill>
        <p:spPr>
          <a:xfrm>
            <a:off x="7114881" y="-5832"/>
            <a:ext cx="2075881" cy="1500685"/>
          </a:xfrm>
          <a:prstGeom prst="rect">
            <a:avLst/>
          </a:prstGeom>
        </p:spPr>
      </p:pic>
    </p:spTree>
    <p:extLst>
      <p:ext uri="{BB962C8B-B14F-4D97-AF65-F5344CB8AC3E}">
        <p14:creationId xmlns:p14="http://schemas.microsoft.com/office/powerpoint/2010/main" val="106947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565" y="3695069"/>
            <a:ext cx="10515600" cy="1325563"/>
          </a:xfrm>
        </p:spPr>
        <p:txBody>
          <a:bodyPr>
            <a:normAutofit fontScale="90000"/>
          </a:bodyPr>
          <a:lstStyle/>
          <a:p>
            <a:pPr algn="ctr"/>
            <a:r>
              <a:rPr lang="en-GB" b="1">
                <a:solidFill>
                  <a:srgbClr val="FFC000"/>
                </a:solidFill>
              </a:rPr>
              <a:t/>
            </a:r>
            <a:br>
              <a:rPr lang="en-GB" b="1">
                <a:solidFill>
                  <a:srgbClr val="FFC000"/>
                </a:solidFill>
              </a:rPr>
            </a:br>
            <a:r>
              <a:rPr lang="en-GB" b="1">
                <a:solidFill>
                  <a:srgbClr val="FFC000"/>
                </a:solidFill>
              </a:rPr>
              <a:t/>
            </a:r>
            <a:br>
              <a:rPr lang="en-GB" b="1">
                <a:solidFill>
                  <a:srgbClr val="FFC000"/>
                </a:solidFill>
              </a:rPr>
            </a:br>
            <a:r>
              <a:rPr lang="en-GB" b="1">
                <a:solidFill>
                  <a:srgbClr val="FFC000"/>
                </a:solidFill>
              </a:rPr>
              <a:t/>
            </a:r>
            <a:br>
              <a:rPr lang="en-GB" b="1">
                <a:solidFill>
                  <a:srgbClr val="FFC000"/>
                </a:solidFill>
              </a:rPr>
            </a:br>
            <a:r>
              <a:rPr lang="en-GB" b="1">
                <a:solidFill>
                  <a:srgbClr val="FFC000"/>
                </a:solidFill>
              </a:rPr>
              <a:t/>
            </a:r>
            <a:br>
              <a:rPr lang="en-GB" b="1">
                <a:solidFill>
                  <a:srgbClr val="FFC000"/>
                </a:solidFill>
              </a:rPr>
            </a:br>
            <a:r>
              <a:rPr lang="en-GB" b="1">
                <a:solidFill>
                  <a:srgbClr val="FFC000"/>
                </a:solidFill>
              </a:rPr>
              <a:t/>
            </a:r>
            <a:br>
              <a:rPr lang="en-GB" b="1">
                <a:solidFill>
                  <a:srgbClr val="FFC000"/>
                </a:solidFill>
              </a:rPr>
            </a:br>
            <a:r>
              <a:rPr lang="en-GB" b="1">
                <a:solidFill>
                  <a:srgbClr val="FFC000"/>
                </a:solidFill>
              </a:rPr>
              <a:t>  </a:t>
            </a:r>
            <a:br>
              <a:rPr lang="en-GB" b="1">
                <a:solidFill>
                  <a:srgbClr val="FFC000"/>
                </a:solidFill>
              </a:rPr>
            </a:br>
            <a:r>
              <a:rPr lang="en-GB" b="1">
                <a:solidFill>
                  <a:srgbClr val="FFC000"/>
                </a:solidFill>
              </a:rPr>
              <a:t/>
            </a:r>
            <a:br>
              <a:rPr lang="en-GB" b="1">
                <a:solidFill>
                  <a:srgbClr val="FFC000"/>
                </a:solidFill>
              </a:rPr>
            </a:br>
            <a:r>
              <a:rPr lang="en-GB" b="1">
                <a:solidFill>
                  <a:srgbClr val="FFC000"/>
                </a:solidFill>
              </a:rPr>
              <a:t/>
            </a:r>
            <a:br>
              <a:rPr lang="en-GB" b="1">
                <a:solidFill>
                  <a:srgbClr val="FFC000"/>
                </a:solidFill>
              </a:rPr>
            </a:br>
            <a:endParaRPr lang="en-GB" b="1">
              <a:solidFill>
                <a:srgbClr val="FFC000"/>
              </a:solidFill>
            </a:endParaRPr>
          </a:p>
        </p:txBody>
      </p:sp>
      <p:sp>
        <p:nvSpPr>
          <p:cNvPr id="3" name="TextBox 2">
            <a:extLst>
              <a:ext uri="{FF2B5EF4-FFF2-40B4-BE49-F238E27FC236}">
                <a16:creationId xmlns:a16="http://schemas.microsoft.com/office/drawing/2014/main" id="{B716AE58-FF5F-EC7E-2CAC-031E2FAF8080}"/>
              </a:ext>
            </a:extLst>
          </p:cNvPr>
          <p:cNvSpPr txBox="1"/>
          <p:nvPr/>
        </p:nvSpPr>
        <p:spPr>
          <a:xfrm>
            <a:off x="2459511" y="855048"/>
            <a:ext cx="3968318" cy="615553"/>
          </a:xfrm>
          <a:prstGeom prst="rect">
            <a:avLst/>
          </a:prstGeom>
          <a:noFill/>
        </p:spPr>
        <p:txBody>
          <a:bodyPr wrap="square" lIns="91440" tIns="45720" rIns="91440" bIns="45720" rtlCol="0" anchor="t">
            <a:spAutoFit/>
          </a:bodyPr>
          <a:lstStyle/>
          <a:p>
            <a:pPr algn="ctr"/>
            <a:r>
              <a:rPr lang="en-GB" sz="3400">
                <a:solidFill>
                  <a:schemeClr val="accent4">
                    <a:lumMod val="40000"/>
                    <a:lumOff val="60000"/>
                  </a:schemeClr>
                </a:solidFill>
              </a:rPr>
              <a:t>Computer Science</a:t>
            </a:r>
          </a:p>
        </p:txBody>
      </p:sp>
      <p:sp>
        <p:nvSpPr>
          <p:cNvPr id="4" name="TextBox 3">
            <a:extLst>
              <a:ext uri="{FF2B5EF4-FFF2-40B4-BE49-F238E27FC236}">
                <a16:creationId xmlns:a16="http://schemas.microsoft.com/office/drawing/2014/main" id="{24003450-AD2F-3653-5816-D1C540F5425C}"/>
              </a:ext>
            </a:extLst>
          </p:cNvPr>
          <p:cNvSpPr txBox="1"/>
          <p:nvPr/>
        </p:nvSpPr>
        <p:spPr>
          <a:xfrm>
            <a:off x="3289479" y="1642055"/>
            <a:ext cx="574451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2000" kern="1200">
                <a:solidFill>
                  <a:schemeClr val="bg1"/>
                </a:solidFill>
                <a:latin typeface="Calibri"/>
                <a:ea typeface="+mn-ea"/>
                <a:cs typeface="+mn-cs"/>
              </a:rPr>
              <a:t>We are living in the middle of a revolution powered by computers. It is very difficult to imagine a world without: social networking, transportation systems, medical systems, commerce/business, entertainment or scientific research.</a:t>
            </a:r>
            <a:endParaRPr lang="en-GB" sz="2000" kern="1200">
              <a:solidFill>
                <a:schemeClr val="bg1"/>
              </a:solidFill>
              <a:latin typeface="Calibri"/>
              <a:cs typeface="Calibri"/>
            </a:endParaRPr>
          </a:p>
          <a:p>
            <a:endParaRPr lang="en-GB" sz="2000">
              <a:solidFill>
                <a:schemeClr val="bg1"/>
              </a:solidFill>
              <a:latin typeface="Calibri"/>
            </a:endParaRPr>
          </a:p>
          <a:p>
            <a:pPr algn="l" rtl="0"/>
            <a:r>
              <a:rPr lang="en-GB" sz="2000" kern="1200">
                <a:solidFill>
                  <a:schemeClr val="bg1"/>
                </a:solidFill>
                <a:latin typeface="Calibri"/>
                <a:ea typeface="+mn-ea"/>
                <a:cs typeface="+mn-cs"/>
              </a:rPr>
              <a:t>We will study programming and computational thinking to help develop problem solving skills, resilience and perseverance and the application of basic mathematics.</a:t>
            </a:r>
            <a:endParaRPr lang="en-GB" sz="2000" kern="1200">
              <a:solidFill>
                <a:schemeClr val="bg1"/>
              </a:solidFill>
              <a:latin typeface="Calibri"/>
              <a:cs typeface="Calibri"/>
            </a:endParaRPr>
          </a:p>
          <a:p>
            <a:endParaRPr lang="en-GB" sz="2000">
              <a:solidFill>
                <a:schemeClr val="bg1"/>
              </a:solidFill>
              <a:latin typeface="Calibri"/>
            </a:endParaRPr>
          </a:p>
          <a:p>
            <a:pPr algn="l" rtl="0"/>
            <a:r>
              <a:rPr lang="en-GB" sz="2000" kern="1200">
                <a:solidFill>
                  <a:schemeClr val="bg1"/>
                </a:solidFill>
                <a:latin typeface="Calibri"/>
                <a:ea typeface="+mn-ea"/>
                <a:cs typeface="+mn-cs"/>
              </a:rPr>
              <a:t>At the end of Year 11 you will be assessed by two examinations.</a:t>
            </a:r>
            <a:endParaRPr lang="en-GB" sz="2000" kern="1200">
              <a:solidFill>
                <a:schemeClr val="bg1"/>
              </a:solidFill>
              <a:latin typeface="Calibri"/>
              <a:cs typeface="Calibri"/>
            </a:endParaRPr>
          </a:p>
          <a:p>
            <a:endParaRPr lang="en-GB" sz="2000">
              <a:solidFill>
                <a:schemeClr val="bg1"/>
              </a:solidFill>
              <a:latin typeface="Calibri"/>
            </a:endParaRPr>
          </a:p>
          <a:p>
            <a:pPr algn="l" rtl="0"/>
            <a:r>
              <a:rPr lang="en-GB" sz="2000" kern="1200">
                <a:solidFill>
                  <a:schemeClr val="bg1"/>
                </a:solidFill>
                <a:latin typeface="Calibri"/>
                <a:ea typeface="+mn-ea"/>
                <a:cs typeface="+mn-cs"/>
              </a:rPr>
              <a:t>Please contact </a:t>
            </a:r>
            <a:r>
              <a:rPr lang="en-GB" sz="2000" kern="1200">
                <a:solidFill>
                  <a:srgbClr val="FFC000"/>
                </a:solidFill>
                <a:latin typeface="Calibri"/>
                <a:ea typeface="+mn-ea"/>
                <a:cs typeface="+mn-cs"/>
              </a:rPr>
              <a:t>Mr Abdulmajeed </a:t>
            </a:r>
            <a:r>
              <a:rPr lang="en-GB" sz="2000" kern="1200">
                <a:solidFill>
                  <a:schemeClr val="bg1"/>
                </a:solidFill>
                <a:latin typeface="Calibri"/>
                <a:ea typeface="+mn-ea"/>
                <a:cs typeface="+mn-cs"/>
              </a:rPr>
              <a:t>if you have any questions.</a:t>
            </a:r>
            <a:endParaRPr lang="en-GB" sz="2000">
              <a:solidFill>
                <a:schemeClr val="bg1"/>
              </a:solidFill>
              <a:cs typeface="Calibri"/>
            </a:endParaRPr>
          </a:p>
        </p:txBody>
      </p:sp>
      <p:pic>
        <p:nvPicPr>
          <p:cNvPr id="5" name="Picture 4" descr="A person typing on a computer&#10;&#10;Description automatically generated">
            <a:extLst>
              <a:ext uri="{FF2B5EF4-FFF2-40B4-BE49-F238E27FC236}">
                <a16:creationId xmlns:a16="http://schemas.microsoft.com/office/drawing/2014/main" id="{573331F1-1073-AA68-7FD8-ECA59208C589}"/>
              </a:ext>
            </a:extLst>
          </p:cNvPr>
          <p:cNvPicPr>
            <a:picLocks noChangeAspect="1"/>
          </p:cNvPicPr>
          <p:nvPr/>
        </p:nvPicPr>
        <p:blipFill>
          <a:blip r:embed="rId3"/>
          <a:stretch>
            <a:fillRect/>
          </a:stretch>
        </p:blipFill>
        <p:spPr>
          <a:xfrm>
            <a:off x="229338" y="2951207"/>
            <a:ext cx="2879099" cy="2028825"/>
          </a:xfrm>
          <a:prstGeom prst="rect">
            <a:avLst/>
          </a:prstGeom>
        </p:spPr>
      </p:pic>
    </p:spTree>
    <p:extLst>
      <p:ext uri="{BB962C8B-B14F-4D97-AF65-F5344CB8AC3E}">
        <p14:creationId xmlns:p14="http://schemas.microsoft.com/office/powerpoint/2010/main" val="15699171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1846</Words>
  <Application>Microsoft Office PowerPoint</Application>
  <PresentationFormat>On-screen Show (4:3)</PresentationFormat>
  <Paragraphs>147</Paragraphs>
  <Slides>17</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Year 8 Options  Information Evening</vt:lpstr>
      <vt:lpstr>PowerPoint Presentation</vt:lpstr>
      <vt:lpstr>Context &amp; Vision…</vt:lpstr>
      <vt:lpstr>PowerPoint Presentation</vt:lpstr>
      <vt:lpstr>PowerPoint Presentation</vt:lpstr>
      <vt:lpstr>PowerPoint Presentation</vt:lpstr>
      <vt:lpstr>PowerPoint Presentation</vt:lpstr>
      <vt:lpstr>Separate Science </vt:lpstr>
      <vt:lpstr>          </vt:lpstr>
      <vt:lpstr>Business Studies</vt:lpstr>
      <vt:lpstr>Sociology </vt:lpstr>
      <vt:lpstr>Art </vt:lpstr>
      <vt:lpstr>Drama  </vt:lpstr>
      <vt:lpstr>Drama Lesson Photos </vt:lpstr>
      <vt:lpstr>PE </vt:lpstr>
      <vt:lpstr>    MUSIC </vt:lpstr>
      <vt:lpstr>YOUR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Josephine Clark</dc:creator>
  <cp:lastModifiedBy>Nadir Farrell</cp:lastModifiedBy>
  <cp:revision>3</cp:revision>
  <dcterms:created xsi:type="dcterms:W3CDTF">2016-06-15T12:18:49Z</dcterms:created>
  <dcterms:modified xsi:type="dcterms:W3CDTF">2024-02-08T15:59:38Z</dcterms:modified>
</cp:coreProperties>
</file>